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2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slideMaster14.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type="subTitle"/>
          </p:nvPr>
        </p:nvSpPr>
        <p:spPr>
          <a:xfrm>
            <a:off x="729360" y="2079000"/>
            <a:ext cx="7686720" cy="22590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D3874CAB-F0BB-487D-9670-25322D1F2200}"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0A8DF9BC-550C-4D8E-8951-970916A32694}"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D1109B54-A616-4A9E-AFF1-4872FC99A548}"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2"/>
          </p:nvPr>
        </p:nvSpPr>
        <p:spPr/>
        <p:txBody>
          <a:bodyPr/>
          <a:p>
            <a:fld id="{092C5A3D-B9A5-430B-BE3A-40BCE96A504A}"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E8782972-4FA2-4813-AA31-EF822EEEBA9E}"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_">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3622BD07-793C-4D28-8837-F7F6A8F8CD0D}"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
    <p:spTree>
      <p:nvGrpSpPr>
        <p:cNvPr id="1" name=""/>
        <p:cNvGrpSpPr/>
        <p:nvPr/>
      </p:nvGrpSpPr>
      <p:grpSpPr>
        <a:xfrm>
          <a:off x="0" y="0"/>
          <a:ext cx="0" cy="0"/>
          <a:chOff x="0" y="0"/>
          <a:chExt cx="0" cy="0"/>
        </a:xfrm>
      </p:grpSpPr>
      <p:sp>
        <p:nvSpPr>
          <p:cNvPr id="90"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5"/>
          </p:nvPr>
        </p:nvSpPr>
        <p:spPr/>
        <p:txBody>
          <a:bodyPr/>
          <a:p>
            <a:fld id="{A71DCBFD-BD99-4043-B802-F518F084F52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
    <p:spTree>
      <p:nvGrpSpPr>
        <p:cNvPr id="1" name=""/>
        <p:cNvGrpSpPr/>
        <p:nvPr/>
      </p:nvGrpSpPr>
      <p:grpSpPr>
        <a:xfrm>
          <a:off x="0" y="0"/>
          <a:ext cx="0" cy="0"/>
          <a:chOff x="0" y="0"/>
          <a:chExt cx="0" cy="0"/>
        </a:xfrm>
      </p:grpSpPr>
      <p:sp>
        <p:nvSpPr>
          <p:cNvPr id="99"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6"/>
          </p:nvPr>
        </p:nvSpPr>
        <p:spPr/>
        <p:txBody>
          <a:bodyPr/>
          <a:p>
            <a:fld id="{3609EA53-AF67-4FC4-9543-4019801FC94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_">
    <p:spTree>
      <p:nvGrpSpPr>
        <p:cNvPr id="1" name=""/>
        <p:cNvGrpSpPr/>
        <p:nvPr/>
      </p:nvGrpSpPr>
      <p:grpSpPr>
        <a:xfrm>
          <a:off x="0" y="0"/>
          <a:ext cx="0" cy="0"/>
          <a:chOff x="0" y="0"/>
          <a:chExt cx="0" cy="0"/>
        </a:xfrm>
      </p:grpSpPr>
      <p:sp>
        <p:nvSpPr>
          <p:cNvPr id="2" name="PlaceHolder 1"/>
          <p:cNvSpPr>
            <a:spLocks noGrp="1"/>
          </p:cNvSpPr>
          <p:nvPr>
            <p:ph type="sldNum" idx="17"/>
          </p:nvPr>
        </p:nvSpPr>
        <p:spPr/>
        <p:txBody>
          <a:bodyPr/>
          <a:p>
            <a:fld id="{120F7CC3-ADA1-4BA8-BB92-3331DB4C1143}"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_">
    <p:spTree>
      <p:nvGrpSpPr>
        <p:cNvPr id="1" name=""/>
        <p:cNvGrpSpPr/>
        <p:nvPr/>
      </p:nvGrpSpPr>
      <p:grpSpPr>
        <a:xfrm>
          <a:off x="0" y="0"/>
          <a:ext cx="0" cy="0"/>
          <a:chOff x="0" y="0"/>
          <a:chExt cx="0" cy="0"/>
        </a:xfrm>
      </p:grpSpPr>
      <p:sp>
        <p:nvSpPr>
          <p:cNvPr id="112"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8"/>
          </p:nvPr>
        </p:nvSpPr>
        <p:spPr/>
        <p:txBody>
          <a:bodyPr/>
          <a:p>
            <a:fld id="{8ED6A402-9C32-4DC4-A72C-7B3F434D45C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__">
    <p:spTree>
      <p:nvGrpSpPr>
        <p:cNvPr id="1" name=""/>
        <p:cNvGrpSpPr/>
        <p:nvPr/>
      </p:nvGrpSpPr>
      <p:grpSpPr>
        <a:xfrm>
          <a:off x="0" y="0"/>
          <a:ext cx="0" cy="0"/>
          <a:chOff x="0" y="0"/>
          <a:chExt cx="0" cy="0"/>
        </a:xfrm>
      </p:grpSpPr>
      <p:sp>
        <p:nvSpPr>
          <p:cNvPr id="121"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9"/>
          </p:nvPr>
        </p:nvSpPr>
        <p:spPr/>
        <p:txBody>
          <a:bodyPr/>
          <a:p>
            <a:fld id="{1E334553-BEE8-4904-91D4-A8B948A873C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F61DAB5E-F7CB-4B9A-94A4-D87E01E4323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___">
    <p:spTree>
      <p:nvGrpSpPr>
        <p:cNvPr id="1" name=""/>
        <p:cNvGrpSpPr/>
        <p:nvPr/>
      </p:nvGrpSpPr>
      <p:grpSpPr>
        <a:xfrm>
          <a:off x="0" y="0"/>
          <a:ext cx="0" cy="0"/>
          <a:chOff x="0" y="0"/>
          <a:chExt cx="0" cy="0"/>
        </a:xfrm>
      </p:grpSpPr>
      <p:sp>
        <p:nvSpPr>
          <p:cNvPr id="130"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1"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0"/>
          </p:nvPr>
        </p:nvSpPr>
        <p:spPr/>
        <p:txBody>
          <a:bodyPr/>
          <a:p>
            <a:fld id="{A427676B-2ECD-4CEC-9767-98677C4F8E5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__">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p>
            <a:fld id="{F32EAE2C-1F81-43F9-9305-D61C93A1850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___">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7A24D718-355A-42E7-A9ED-F79C78D2839A}"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__">
    <p:spTree>
      <p:nvGrpSpPr>
        <p:cNvPr id="1" name=""/>
        <p:cNvGrpSpPr/>
        <p:nvPr/>
      </p:nvGrpSpPr>
      <p:grpSpPr>
        <a:xfrm>
          <a:off x="0" y="0"/>
          <a:ext cx="0" cy="0"/>
          <a:chOff x="0" y="0"/>
          <a:chExt cx="0" cy="0"/>
        </a:xfrm>
      </p:grpSpPr>
      <p:sp>
        <p:nvSpPr>
          <p:cNvPr id="2" name="PlaceHolder 1"/>
          <p:cNvSpPr>
            <a:spLocks noGrp="1"/>
          </p:cNvSpPr>
          <p:nvPr>
            <p:ph type="sldNum" idx="23"/>
          </p:nvPr>
        </p:nvSpPr>
        <p:spPr/>
        <p:txBody>
          <a:bodyPr/>
          <a:p>
            <a:fld id="{F2FA06B4-5699-435D-809F-4026F51B689A}"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____">
    <p:spTree>
      <p:nvGrpSpPr>
        <p:cNvPr id="1" name=""/>
        <p:cNvGrpSpPr/>
        <p:nvPr/>
      </p:nvGrpSpPr>
      <p:grpSpPr>
        <a:xfrm>
          <a:off x="0" y="0"/>
          <a:ext cx="0" cy="0"/>
          <a:chOff x="0" y="0"/>
          <a:chExt cx="0" cy="0"/>
        </a:xfrm>
      </p:grpSpPr>
      <p:sp>
        <p:nvSpPr>
          <p:cNvPr id="151"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4"/>
          </p:nvPr>
        </p:nvSpPr>
        <p:spPr/>
        <p:txBody>
          <a:bodyPr/>
          <a:p>
            <a:fld id="{13E24D0F-60CB-4932-86C7-F2C6068D5B9F}"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________">
    <p:spTree>
      <p:nvGrpSpPr>
        <p:cNvPr id="1" name=""/>
        <p:cNvGrpSpPr/>
        <p:nvPr/>
      </p:nvGrpSpPr>
      <p:grpSpPr>
        <a:xfrm>
          <a:off x="0" y="0"/>
          <a:ext cx="0" cy="0"/>
          <a:chOff x="0" y="0"/>
          <a:chExt cx="0" cy="0"/>
        </a:xfrm>
      </p:grpSpPr>
      <p:sp>
        <p:nvSpPr>
          <p:cNvPr id="160"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1"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5"/>
          </p:nvPr>
        </p:nvSpPr>
        <p:spPr/>
        <p:txBody>
          <a:bodyPr/>
          <a:p>
            <a:fld id="{5C75BF90-80C4-4C17-812E-8B8A1EA57A2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7B2C7CFF-9E5F-4271-86E0-FFCCF101BACA}"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E1676FDA-2EBA-464D-ABF4-93301236C23B}"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729360" y="2079000"/>
            <a:ext cx="768672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5"/>
          </p:nvPr>
        </p:nvSpPr>
        <p:spPr/>
        <p:txBody>
          <a:bodyPr/>
          <a:p>
            <a:fld id="{6C0FD2EC-E4EA-44E8-A49F-F33AC998F9F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37"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729360" y="2079000"/>
            <a:ext cx="375084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4668120" y="2079000"/>
            <a:ext cx="3750840" cy="22590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6"/>
          </p:nvPr>
        </p:nvSpPr>
        <p:spPr/>
        <p:txBody>
          <a:bodyPr/>
          <a:p>
            <a:fld id="{4EE428ED-8A30-4EF2-8701-8ADB18CCF635}"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729360" y="1273320"/>
            <a:ext cx="768672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7"/>
          </p:nvPr>
        </p:nvSpPr>
        <p:spPr/>
        <p:txBody>
          <a:bodyPr/>
          <a:p>
            <a:fld id="{E86F5890-2BED-4908-83B3-14DC988202B4}"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FB131E58-6A5C-4062-959D-CAB264011AC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C6689A71-AC96-4E59-B53A-41C1AE9E25E1}"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0" name="Google Shape;10;p2"/>
          <p:cNvSpPr/>
          <p:nvPr/>
        </p:nvSpPr>
        <p:spPr>
          <a:xfrm>
            <a:off x="0" y="0"/>
            <a:ext cx="9141840" cy="48564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1" name="Google Shape;11;p2"/>
          <p:cNvGrpSpPr/>
          <p:nvPr/>
        </p:nvGrpSpPr>
        <p:grpSpPr>
          <a:xfrm>
            <a:off x="530280" y="1207440"/>
            <a:ext cx="1341000" cy="15480"/>
            <a:chOff x="530280" y="1207440"/>
            <a:chExt cx="1341000" cy="15480"/>
          </a:xfrm>
        </p:grpSpPr>
        <p:sp>
          <p:nvSpPr>
            <p:cNvPr id="2" name="Google Shape;12;p2"/>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3" name="Google Shape;13;p2"/>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4"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 name="PlaceHolder 2"/>
          <p:cNvSpPr>
            <a:spLocks noGrp="1"/>
          </p:cNvSpPr>
          <p:nvPr>
            <p:ph type="sldNum" idx="1"/>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5963B334-F531-45C9-B700-66B6A99350F6}"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
        <p:nvSpPr>
          <p:cNvPr id="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 name="Google Shape;62;p9"/>
          <p:cNvSpPr/>
          <p:nvPr/>
        </p:nvSpPr>
        <p:spPr>
          <a:xfrm>
            <a:off x="0" y="0"/>
            <a:ext cx="4569840" cy="514152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59" name="Google Shape;63;p9"/>
          <p:cNvGrpSpPr/>
          <p:nvPr/>
        </p:nvGrpSpPr>
        <p:grpSpPr>
          <a:xfrm>
            <a:off x="530280" y="1207440"/>
            <a:ext cx="1341000" cy="15480"/>
            <a:chOff x="530280" y="1207440"/>
            <a:chExt cx="1341000" cy="15480"/>
          </a:xfrm>
        </p:grpSpPr>
        <p:sp>
          <p:nvSpPr>
            <p:cNvPr id="60" name="Google Shape;64;p9"/>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61" name="Google Shape;65;p9"/>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62" name="PlaceHolder 1"/>
          <p:cNvSpPr>
            <a:spLocks noGrp="1"/>
          </p:cNvSpPr>
          <p:nvPr>
            <p:ph type="sldNum" idx="10"/>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1AA19DA7-A42F-46E8-BB0B-D33EDE14F023}"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3" name="PlaceHolder 1"/>
          <p:cNvSpPr>
            <a:spLocks noGrp="1"/>
          </p:cNvSpPr>
          <p:nvPr>
            <p:ph type="sldNum" idx="11"/>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0AD10837-7044-4024-8A97-A34BAD159BC6}"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4"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65" name="Google Shape;25;p4"/>
          <p:cNvGrpSpPr/>
          <p:nvPr/>
        </p:nvGrpSpPr>
        <p:grpSpPr>
          <a:xfrm>
            <a:off x="530280" y="1207440"/>
            <a:ext cx="1341000" cy="15480"/>
            <a:chOff x="530280" y="1207440"/>
            <a:chExt cx="1341000" cy="15480"/>
          </a:xfrm>
        </p:grpSpPr>
        <p:sp>
          <p:nvSpPr>
            <p:cNvPr id="66"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67"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68"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9"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0" name="PlaceHolder 3"/>
          <p:cNvSpPr>
            <a:spLocks noGrp="1"/>
          </p:cNvSpPr>
          <p:nvPr>
            <p:ph type="sldNum" idx="12"/>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7046A553-019A-40BD-9B69-9D7132BD7F5B}"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73" name="Google Shape;18;p3"/>
          <p:cNvGrpSpPr/>
          <p:nvPr/>
        </p:nvGrpSpPr>
        <p:grpSpPr>
          <a:xfrm>
            <a:off x="530280" y="1207440"/>
            <a:ext cx="1341000" cy="15480"/>
            <a:chOff x="530280" y="1207440"/>
            <a:chExt cx="1341000" cy="15480"/>
          </a:xfrm>
        </p:grpSpPr>
        <p:sp>
          <p:nvSpPr>
            <p:cNvPr id="74" name="Google Shape;19;p3"/>
            <p:cNvSpPr/>
            <p:nvPr/>
          </p:nvSpPr>
          <p:spPr>
            <a:xfrm rot="16200000">
              <a:off x="1380600" y="73224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75" name="Google Shape;20;p3"/>
            <p:cNvSpPr/>
            <p:nvPr/>
          </p:nvSpPr>
          <p:spPr>
            <a:xfrm rot="16200000">
              <a:off x="1009440" y="72828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76" name="PlaceHolder 1"/>
          <p:cNvSpPr>
            <a:spLocks noGrp="1"/>
          </p:cNvSpPr>
          <p:nvPr>
            <p:ph type="sldNum" idx="13"/>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3DADA463-69A7-4A65-9EE5-DAE8716224DC}" type="slidenum">
              <a:rPr b="0" lang="fr" sz="1000" spc="-1" strike="noStrike">
                <a:solidFill>
                  <a:schemeClr val="lt1"/>
                </a:solidFill>
                <a:latin typeface="Lato"/>
                <a:ea typeface="Lato"/>
              </a:rPr>
              <a:t>&lt;number&gt;</a:t>
            </a:fld>
            <a:endParaRPr b="0" lang="en-U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77" name="Google Shape;56;p8"/>
          <p:cNvGrpSpPr/>
          <p:nvPr/>
        </p:nvGrpSpPr>
        <p:grpSpPr>
          <a:xfrm>
            <a:off x="530280" y="4185360"/>
            <a:ext cx="1341000" cy="15480"/>
            <a:chOff x="530280" y="4185360"/>
            <a:chExt cx="1341000" cy="15480"/>
          </a:xfrm>
        </p:grpSpPr>
        <p:sp>
          <p:nvSpPr>
            <p:cNvPr id="78" name="Google Shape;57;p8"/>
            <p:cNvSpPr/>
            <p:nvPr/>
          </p:nvSpPr>
          <p:spPr>
            <a:xfrm rot="16200000">
              <a:off x="1380600" y="371016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79" name="Google Shape;58;p8"/>
            <p:cNvSpPr/>
            <p:nvPr/>
          </p:nvSpPr>
          <p:spPr>
            <a:xfrm rot="16200000">
              <a:off x="1009440" y="370620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80" name="PlaceHolder 1"/>
          <p:cNvSpPr>
            <a:spLocks noGrp="1"/>
          </p:cNvSpPr>
          <p:nvPr>
            <p:ph type="sldNum" idx="14"/>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CE48816C-8EE8-43A5-B6CF-D0604F486A62}" type="slidenum">
              <a:rPr b="0" lang="fr" sz="1000" spc="-1" strike="noStrike">
                <a:solidFill>
                  <a:schemeClr val="lt1"/>
                </a:solidFill>
                <a:latin typeface="Lato"/>
                <a:ea typeface="Lato"/>
              </a:rPr>
              <a:t>&lt;number&gt;</a:t>
            </a:fld>
            <a:endParaRPr b="0" lang="en-US" sz="1000" spc="-1" strike="noStrike">
              <a:solidFill>
                <a:srgbClr val="000000"/>
              </a:solidFill>
              <a:latin typeface="Times New Roman"/>
            </a:endParaRPr>
          </a:p>
        </p:txBody>
      </p:sp>
      <p:sp>
        <p:nvSpPr>
          <p:cNvPr id="81"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3"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84" name="Google Shape;25;p4"/>
          <p:cNvGrpSpPr/>
          <p:nvPr/>
        </p:nvGrpSpPr>
        <p:grpSpPr>
          <a:xfrm>
            <a:off x="530280" y="1207440"/>
            <a:ext cx="1341000" cy="15480"/>
            <a:chOff x="530280" y="1207440"/>
            <a:chExt cx="1341000" cy="15480"/>
          </a:xfrm>
        </p:grpSpPr>
        <p:sp>
          <p:nvSpPr>
            <p:cNvPr id="85"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86"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87"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8"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9" name="PlaceHolder 3"/>
          <p:cNvSpPr>
            <a:spLocks noGrp="1"/>
          </p:cNvSpPr>
          <p:nvPr>
            <p:ph type="sldNum" idx="15"/>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6A34E078-9AE4-4547-A057-2BEEFF90850F}"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2"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93" name="Google Shape;25;p4"/>
          <p:cNvGrpSpPr/>
          <p:nvPr/>
        </p:nvGrpSpPr>
        <p:grpSpPr>
          <a:xfrm>
            <a:off x="530280" y="1207440"/>
            <a:ext cx="1341000" cy="15480"/>
            <a:chOff x="530280" y="1207440"/>
            <a:chExt cx="1341000" cy="15480"/>
          </a:xfrm>
        </p:grpSpPr>
        <p:sp>
          <p:nvSpPr>
            <p:cNvPr id="94"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95"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96"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7"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8" name="PlaceHolder 3"/>
          <p:cNvSpPr>
            <a:spLocks noGrp="1"/>
          </p:cNvSpPr>
          <p:nvPr>
            <p:ph type="sldNum" idx="16"/>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D0F4D1FE-DFBD-4E63-A390-89E81B64129E}"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01" name="Google Shape;18;p3"/>
          <p:cNvGrpSpPr/>
          <p:nvPr/>
        </p:nvGrpSpPr>
        <p:grpSpPr>
          <a:xfrm>
            <a:off x="530280" y="1207440"/>
            <a:ext cx="1341000" cy="15480"/>
            <a:chOff x="530280" y="1207440"/>
            <a:chExt cx="1341000" cy="15480"/>
          </a:xfrm>
        </p:grpSpPr>
        <p:sp>
          <p:nvSpPr>
            <p:cNvPr id="102" name="Google Shape;19;p3"/>
            <p:cNvSpPr/>
            <p:nvPr/>
          </p:nvSpPr>
          <p:spPr>
            <a:xfrm rot="16200000">
              <a:off x="1380600" y="73224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03" name="Google Shape;20;p3"/>
            <p:cNvSpPr/>
            <p:nvPr/>
          </p:nvSpPr>
          <p:spPr>
            <a:xfrm rot="16200000">
              <a:off x="1009440" y="72828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04" name="PlaceHolder 1"/>
          <p:cNvSpPr>
            <a:spLocks noGrp="1"/>
          </p:cNvSpPr>
          <p:nvPr>
            <p:ph type="sldNum" idx="17"/>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C62DC001-AF7A-489C-AF76-1E69AA41D8BD}" type="slidenum">
              <a:rPr b="0" lang="fr" sz="1000" spc="-1" strike="noStrike">
                <a:solidFill>
                  <a:schemeClr val="lt1"/>
                </a:solidFill>
                <a:latin typeface="Lato"/>
                <a:ea typeface="Lato"/>
              </a:rPr>
              <a:t>&lt;number&gt;</a:t>
            </a:fld>
            <a:endParaRPr b="0" lang="en-U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5"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106" name="Google Shape;25;p4"/>
          <p:cNvGrpSpPr/>
          <p:nvPr/>
        </p:nvGrpSpPr>
        <p:grpSpPr>
          <a:xfrm>
            <a:off x="530280" y="1207440"/>
            <a:ext cx="1341000" cy="15480"/>
            <a:chOff x="530280" y="1207440"/>
            <a:chExt cx="1341000" cy="15480"/>
          </a:xfrm>
        </p:grpSpPr>
        <p:sp>
          <p:nvSpPr>
            <p:cNvPr id="107"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08"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09"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0"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1" name="PlaceHolder 3"/>
          <p:cNvSpPr>
            <a:spLocks noGrp="1"/>
          </p:cNvSpPr>
          <p:nvPr>
            <p:ph type="sldNum" idx="18"/>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4EAD2F38-66F7-430B-AE37-158686F6AC2F}"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4"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115" name="Google Shape;25;p4"/>
          <p:cNvGrpSpPr/>
          <p:nvPr/>
        </p:nvGrpSpPr>
        <p:grpSpPr>
          <a:xfrm>
            <a:off x="530280" y="1207440"/>
            <a:ext cx="1341000" cy="15480"/>
            <a:chOff x="530280" y="1207440"/>
            <a:chExt cx="1341000" cy="15480"/>
          </a:xfrm>
        </p:grpSpPr>
        <p:sp>
          <p:nvSpPr>
            <p:cNvPr id="116"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17"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18"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0" name="PlaceHolder 3"/>
          <p:cNvSpPr>
            <a:spLocks noGrp="1"/>
          </p:cNvSpPr>
          <p:nvPr>
            <p:ph type="sldNum" idx="19"/>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1386FAEA-DF03-4CF1-A671-AA68ECD66FC8}"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9" name="Google Shape;74;p11"/>
          <p:cNvGrpSpPr/>
          <p:nvPr/>
        </p:nvGrpSpPr>
        <p:grpSpPr>
          <a:xfrm>
            <a:off x="530280" y="4185360"/>
            <a:ext cx="1341000" cy="15480"/>
            <a:chOff x="530280" y="4185360"/>
            <a:chExt cx="1341000" cy="15480"/>
          </a:xfrm>
        </p:grpSpPr>
        <p:sp>
          <p:nvSpPr>
            <p:cNvPr id="10" name="Google Shape;75;p11"/>
            <p:cNvSpPr/>
            <p:nvPr/>
          </p:nvSpPr>
          <p:spPr>
            <a:xfrm rot="16200000">
              <a:off x="1380600" y="371016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11" name="Google Shape;76;p11"/>
            <p:cNvSpPr/>
            <p:nvPr/>
          </p:nvSpPr>
          <p:spPr>
            <a:xfrm rot="16200000">
              <a:off x="1009440" y="370620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12" name="PlaceHolder 1"/>
          <p:cNvSpPr>
            <a:spLocks noGrp="1"/>
          </p:cNvSpPr>
          <p:nvPr>
            <p:ph type="sldNum" idx="2"/>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10EEF80B-5E8C-4D9A-B250-501A53AFC896}" type="slidenum">
              <a:rPr b="0" lang="fr" sz="1000" spc="-1" strike="noStrike">
                <a:solidFill>
                  <a:schemeClr val="l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3"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nvGrpSpPr>
          <p:cNvPr id="124" name="Google Shape;25;p4"/>
          <p:cNvGrpSpPr/>
          <p:nvPr/>
        </p:nvGrpSpPr>
        <p:grpSpPr>
          <a:xfrm>
            <a:off x="530280" y="1207440"/>
            <a:ext cx="1341000" cy="15480"/>
            <a:chOff x="530280" y="1207440"/>
            <a:chExt cx="1341000" cy="15480"/>
          </a:xfrm>
        </p:grpSpPr>
        <p:sp>
          <p:nvSpPr>
            <p:cNvPr id="125"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26"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27"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8"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9" name="PlaceHolder 3"/>
          <p:cNvSpPr>
            <a:spLocks noGrp="1"/>
          </p:cNvSpPr>
          <p:nvPr>
            <p:ph type="sldNum" idx="20"/>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4A3AD374-65BC-4256-AE01-5384B7A7A5FC}"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32" name="Google Shape;18;p3"/>
          <p:cNvGrpSpPr/>
          <p:nvPr/>
        </p:nvGrpSpPr>
        <p:grpSpPr>
          <a:xfrm>
            <a:off x="530280" y="1207440"/>
            <a:ext cx="1341000" cy="15480"/>
            <a:chOff x="530280" y="1207440"/>
            <a:chExt cx="1341000" cy="15480"/>
          </a:xfrm>
        </p:grpSpPr>
        <p:sp>
          <p:nvSpPr>
            <p:cNvPr id="133" name="Google Shape;19;p3"/>
            <p:cNvSpPr/>
            <p:nvPr/>
          </p:nvSpPr>
          <p:spPr>
            <a:xfrm rot="16200000">
              <a:off x="1380600" y="73224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34" name="Google Shape;20;p3"/>
            <p:cNvSpPr/>
            <p:nvPr/>
          </p:nvSpPr>
          <p:spPr>
            <a:xfrm rot="16200000">
              <a:off x="1009440" y="72828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35" name="PlaceHolder 1"/>
          <p:cNvSpPr>
            <a:spLocks noGrp="1"/>
          </p:cNvSpPr>
          <p:nvPr>
            <p:ph type="sldNum" idx="21"/>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2153C48C-926B-4CCE-A021-77E9DF3A47D6}" type="slidenum">
              <a:rPr b="0" lang="fr" sz="1000" spc="-1" strike="noStrike">
                <a:solidFill>
                  <a:schemeClr val="lt1"/>
                </a:solidFill>
                <a:latin typeface="Lato"/>
                <a:ea typeface="Lato"/>
              </a:rPr>
              <a:t>&lt;number&gt;</a:t>
            </a:fld>
            <a:endParaRPr b="0" lang="en-U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36" name="Google Shape;18;p3"/>
          <p:cNvGrpSpPr/>
          <p:nvPr/>
        </p:nvGrpSpPr>
        <p:grpSpPr>
          <a:xfrm>
            <a:off x="530280" y="1207440"/>
            <a:ext cx="1341000" cy="15480"/>
            <a:chOff x="530280" y="1207440"/>
            <a:chExt cx="1341000" cy="15480"/>
          </a:xfrm>
        </p:grpSpPr>
        <p:sp>
          <p:nvSpPr>
            <p:cNvPr id="137" name="Google Shape;19;p3"/>
            <p:cNvSpPr/>
            <p:nvPr/>
          </p:nvSpPr>
          <p:spPr>
            <a:xfrm rot="16200000">
              <a:off x="1380600" y="73224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38" name="Google Shape;20;p3"/>
            <p:cNvSpPr/>
            <p:nvPr/>
          </p:nvSpPr>
          <p:spPr>
            <a:xfrm rot="16200000">
              <a:off x="1009440" y="72828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39" name="PlaceHolder 1"/>
          <p:cNvSpPr>
            <a:spLocks noGrp="1"/>
          </p:cNvSpPr>
          <p:nvPr>
            <p:ph type="sldNum" idx="22"/>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674AC6EC-BFCB-4865-9E9A-850165BD0E62}" type="slidenum">
              <a:rPr b="0" lang="fr" sz="1000" spc="-1" strike="noStrike">
                <a:solidFill>
                  <a:schemeClr val="lt1"/>
                </a:solidFill>
                <a:latin typeface="Lato"/>
                <a:ea typeface="Lato"/>
              </a:rPr>
              <a:t>&lt;number&gt;</a:t>
            </a:fld>
            <a:endParaRPr b="0" lang="en-U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140" name="Google Shape;56;p8"/>
          <p:cNvGrpSpPr/>
          <p:nvPr/>
        </p:nvGrpSpPr>
        <p:grpSpPr>
          <a:xfrm>
            <a:off x="530280" y="4185360"/>
            <a:ext cx="1341000" cy="15480"/>
            <a:chOff x="530280" y="4185360"/>
            <a:chExt cx="1341000" cy="15480"/>
          </a:xfrm>
        </p:grpSpPr>
        <p:sp>
          <p:nvSpPr>
            <p:cNvPr id="141" name="Google Shape;57;p8"/>
            <p:cNvSpPr/>
            <p:nvPr/>
          </p:nvSpPr>
          <p:spPr>
            <a:xfrm rot="16200000">
              <a:off x="1380600" y="371016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sp>
          <p:nvSpPr>
            <p:cNvPr id="142" name="Google Shape;58;p8"/>
            <p:cNvSpPr/>
            <p:nvPr/>
          </p:nvSpPr>
          <p:spPr>
            <a:xfrm rot="16200000">
              <a:off x="1009440" y="370620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400" spc="-1" strike="noStrike">
                <a:solidFill>
                  <a:srgbClr val="000000"/>
                </a:solidFill>
                <a:latin typeface="Arial"/>
                <a:ea typeface="DejaVu Sans"/>
              </a:endParaRPr>
            </a:p>
          </p:txBody>
        </p:sp>
      </p:grpSp>
      <p:sp>
        <p:nvSpPr>
          <p:cNvPr id="143" name="PlaceHolder 1"/>
          <p:cNvSpPr>
            <a:spLocks noGrp="1"/>
          </p:cNvSpPr>
          <p:nvPr>
            <p:ph type="sldNum" idx="23"/>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60543734-7518-437C-996B-E17737D5A6AB}" type="slidenum">
              <a:rPr b="0" lang="fr" sz="1000" spc="-1" strike="noStrike">
                <a:solidFill>
                  <a:schemeClr val="l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4"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grpSp>
        <p:nvGrpSpPr>
          <p:cNvPr id="145" name="Google Shape;25;p4"/>
          <p:cNvGrpSpPr/>
          <p:nvPr/>
        </p:nvGrpSpPr>
        <p:grpSpPr>
          <a:xfrm>
            <a:off x="530280" y="1207440"/>
            <a:ext cx="1341000" cy="15480"/>
            <a:chOff x="530280" y="1207440"/>
            <a:chExt cx="1341000" cy="15480"/>
          </a:xfrm>
        </p:grpSpPr>
        <p:sp>
          <p:nvSpPr>
            <p:cNvPr id="146"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sp>
          <p:nvSpPr>
            <p:cNvPr id="147"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grpSp>
      <p:sp>
        <p:nvSpPr>
          <p:cNvPr id="148"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9"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0" name="PlaceHolder 3"/>
          <p:cNvSpPr>
            <a:spLocks noGrp="1"/>
          </p:cNvSpPr>
          <p:nvPr>
            <p:ph type="sldNum" idx="24"/>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6D54D5A2-6F5C-4800-BD60-3E470FA28CC1}"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3"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grpSp>
        <p:nvGrpSpPr>
          <p:cNvPr id="154" name="Google Shape;25;p4"/>
          <p:cNvGrpSpPr/>
          <p:nvPr/>
        </p:nvGrpSpPr>
        <p:grpSpPr>
          <a:xfrm>
            <a:off x="530280" y="1207440"/>
            <a:ext cx="1341000" cy="15480"/>
            <a:chOff x="530280" y="1207440"/>
            <a:chExt cx="1341000" cy="15480"/>
          </a:xfrm>
        </p:grpSpPr>
        <p:sp>
          <p:nvSpPr>
            <p:cNvPr id="155"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sp>
          <p:nvSpPr>
            <p:cNvPr id="156"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endParaRPr b="0" lang="en-US" sz="1400" spc="-1" strike="noStrike">
                <a:solidFill>
                  <a:srgbClr val="000000"/>
                </a:solidFill>
                <a:latin typeface="Arial"/>
                <a:ea typeface="DejaVu Sans"/>
              </a:endParaRPr>
            </a:p>
          </p:txBody>
        </p:sp>
      </p:grpSp>
      <p:sp>
        <p:nvSpPr>
          <p:cNvPr id="157"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8"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9" name="PlaceHolder 3"/>
          <p:cNvSpPr>
            <a:spLocks noGrp="1"/>
          </p:cNvSpPr>
          <p:nvPr>
            <p:ph type="sldNum" idx="25"/>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F8236EEE-7778-4A99-ABB6-1BBCA62D4ADB}"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 name="PlaceHolder 1"/>
          <p:cNvSpPr>
            <a:spLocks noGrp="1"/>
          </p:cNvSpPr>
          <p:nvPr>
            <p:ph type="sldNum" idx="3"/>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248BA305-168A-44B6-A4AE-90A3E8E551B8}"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14" name="Google Shape;18;p3"/>
          <p:cNvGrpSpPr/>
          <p:nvPr/>
        </p:nvGrpSpPr>
        <p:grpSpPr>
          <a:xfrm>
            <a:off x="530280" y="1207440"/>
            <a:ext cx="1341000" cy="15480"/>
            <a:chOff x="530280" y="1207440"/>
            <a:chExt cx="1341000" cy="15480"/>
          </a:xfrm>
        </p:grpSpPr>
        <p:sp>
          <p:nvSpPr>
            <p:cNvPr id="15" name="Google Shape;19;p3"/>
            <p:cNvSpPr/>
            <p:nvPr/>
          </p:nvSpPr>
          <p:spPr>
            <a:xfrm rot="16200000">
              <a:off x="1380600" y="73224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16" name="Google Shape;20;p3"/>
            <p:cNvSpPr/>
            <p:nvPr/>
          </p:nvSpPr>
          <p:spPr>
            <a:xfrm rot="16200000">
              <a:off x="1009440" y="72828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17" name="PlaceHolder 1"/>
          <p:cNvSpPr>
            <a:spLocks noGrp="1"/>
          </p:cNvSpPr>
          <p:nvPr>
            <p:ph type="sldNum" idx="4"/>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1596C2CF-46E0-4685-A4E5-CC7F7BB932FD}" type="slidenum">
              <a:rPr b="0" lang="fr" sz="1000" spc="-1" strike="noStrike">
                <a:solidFill>
                  <a:schemeClr val="lt1"/>
                </a:solidFill>
                <a:latin typeface="Lato"/>
                <a:ea typeface="Lato"/>
              </a:rPr>
              <a:t>&lt;number&gt;</a:t>
            </a:fld>
            <a:endParaRPr b="0" lang="en-US" sz="1000" spc="-1" strike="noStrike">
              <a:solidFill>
                <a:srgbClr val="000000"/>
              </a:solidFill>
              <a:latin typeface="Times New Roman"/>
            </a:endParaRPr>
          </a:p>
        </p:txBody>
      </p:sp>
      <p:sp>
        <p:nvSpPr>
          <p:cNvPr id="1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 name="Google Shape;24;p4"/>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21" name="Google Shape;25;p4"/>
          <p:cNvGrpSpPr/>
          <p:nvPr/>
        </p:nvGrpSpPr>
        <p:grpSpPr>
          <a:xfrm>
            <a:off x="530280" y="1207440"/>
            <a:ext cx="1341000" cy="15480"/>
            <a:chOff x="530280" y="1207440"/>
            <a:chExt cx="1341000" cy="15480"/>
          </a:xfrm>
        </p:grpSpPr>
        <p:sp>
          <p:nvSpPr>
            <p:cNvPr id="22" name="Google Shape;26;p4"/>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23" name="Google Shape;27;p4"/>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24"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 name="PlaceHolder 2"/>
          <p:cNvSpPr>
            <a:spLocks noGrp="1"/>
          </p:cNvSpPr>
          <p:nvPr>
            <p:ph type="body"/>
          </p:nvPr>
        </p:nvSpPr>
        <p:spPr>
          <a:xfrm>
            <a:off x="729360" y="2079000"/>
            <a:ext cx="7686720" cy="2259000"/>
          </a:xfrm>
          <a:prstGeom prst="rect">
            <a:avLst/>
          </a:prstGeom>
          <a:noFill/>
          <a:ln w="0">
            <a:noFill/>
          </a:ln>
        </p:spPr>
        <p:txBody>
          <a:bodyPr lIns="0" rIns="0" tIns="0" bIns="0" anchor="t">
            <a:normAutofit fontScale="93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3"/>
          <p:cNvSpPr>
            <a:spLocks noGrp="1"/>
          </p:cNvSpPr>
          <p:nvPr>
            <p:ph type="sldNum" idx="5"/>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02B2582D-942F-40C9-8E2D-4D6193CE9B0A}"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 name="Google Shape;32;p5"/>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30" name="Google Shape;33;p5"/>
          <p:cNvGrpSpPr/>
          <p:nvPr/>
        </p:nvGrpSpPr>
        <p:grpSpPr>
          <a:xfrm>
            <a:off x="530280" y="1207440"/>
            <a:ext cx="1341000" cy="15480"/>
            <a:chOff x="530280" y="1207440"/>
            <a:chExt cx="1341000" cy="15480"/>
          </a:xfrm>
        </p:grpSpPr>
        <p:sp>
          <p:nvSpPr>
            <p:cNvPr id="31" name="Google Shape;34;p5"/>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32" name="Google Shape;35;p5"/>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33"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 name="PlaceHolder 2"/>
          <p:cNvSpPr>
            <a:spLocks noGrp="1"/>
          </p:cNvSpPr>
          <p:nvPr>
            <p:ph type="body"/>
          </p:nvPr>
        </p:nvSpPr>
        <p:spPr>
          <a:xfrm>
            <a:off x="729360" y="2079000"/>
            <a:ext cx="3750840" cy="225900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 name="PlaceHolder 3"/>
          <p:cNvSpPr>
            <a:spLocks noGrp="1"/>
          </p:cNvSpPr>
          <p:nvPr>
            <p:ph type="body"/>
          </p:nvPr>
        </p:nvSpPr>
        <p:spPr>
          <a:xfrm>
            <a:off x="4668480" y="2079000"/>
            <a:ext cx="3750840" cy="225900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 name="PlaceHolder 4"/>
          <p:cNvSpPr>
            <a:spLocks noGrp="1"/>
          </p:cNvSpPr>
          <p:nvPr>
            <p:ph type="sldNum" idx="6"/>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242D968D-6D8F-4DC7-A11F-AD8EBE71E729}"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Google Shape;41;p6"/>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41" name="Google Shape;42;p6"/>
          <p:cNvGrpSpPr/>
          <p:nvPr/>
        </p:nvGrpSpPr>
        <p:grpSpPr>
          <a:xfrm>
            <a:off x="530280" y="1207440"/>
            <a:ext cx="1341000" cy="15480"/>
            <a:chOff x="530280" y="1207440"/>
            <a:chExt cx="1341000" cy="15480"/>
          </a:xfrm>
        </p:grpSpPr>
        <p:sp>
          <p:nvSpPr>
            <p:cNvPr id="42" name="Google Shape;43;p6"/>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43" name="Google Shape;44;p6"/>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44" name="PlaceHolder 1"/>
          <p:cNvSpPr>
            <a:spLocks noGrp="1"/>
          </p:cNvSpPr>
          <p:nvPr>
            <p:ph type="title"/>
          </p:nvPr>
        </p:nvSpPr>
        <p:spPr>
          <a:xfrm>
            <a:off x="729360" y="1273320"/>
            <a:ext cx="768672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2"/>
          <p:cNvSpPr>
            <a:spLocks noGrp="1"/>
          </p:cNvSpPr>
          <p:nvPr>
            <p:ph type="sldNum" idx="7"/>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0C13F221-AE36-470A-AAB5-E159A18D8781}"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7" name="Google Shape;48;p7"/>
          <p:cNvSpPr/>
          <p:nvPr/>
        </p:nvSpPr>
        <p:spPr>
          <a:xfrm>
            <a:off x="0" y="0"/>
            <a:ext cx="9141840" cy="48564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nvGrpSpPr>
          <p:cNvPr id="48" name="Google Shape;49;p7"/>
          <p:cNvGrpSpPr/>
          <p:nvPr/>
        </p:nvGrpSpPr>
        <p:grpSpPr>
          <a:xfrm>
            <a:off x="530280" y="1207440"/>
            <a:ext cx="1341000" cy="15480"/>
            <a:chOff x="530280" y="1207440"/>
            <a:chExt cx="1341000" cy="15480"/>
          </a:xfrm>
        </p:grpSpPr>
        <p:sp>
          <p:nvSpPr>
            <p:cNvPr id="49" name="Google Shape;50;p7"/>
            <p:cNvSpPr/>
            <p:nvPr/>
          </p:nvSpPr>
          <p:spPr>
            <a:xfrm rot="16200000">
              <a:off x="1380600" y="732240"/>
              <a:ext cx="15480" cy="96552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50" name="Google Shape;51;p7"/>
            <p:cNvSpPr/>
            <p:nvPr/>
          </p:nvSpPr>
          <p:spPr>
            <a:xfrm rot="16200000">
              <a:off x="1009440" y="728280"/>
              <a:ext cx="15480" cy="97380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51" name="PlaceHolder 1"/>
          <p:cNvSpPr>
            <a:spLocks noGrp="1"/>
          </p:cNvSpPr>
          <p:nvPr>
            <p:ph type="sldNum" idx="8"/>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accent1"/>
                </a:solidFill>
                <a:latin typeface="Lato"/>
                <a:ea typeface="Lato"/>
              </a:defRPr>
            </a:lvl1pPr>
          </a:lstStyle>
          <a:p>
            <a:pPr indent="0" algn="r">
              <a:lnSpc>
                <a:spcPct val="100000"/>
              </a:lnSpc>
              <a:buNone/>
              <a:tabLst>
                <a:tab algn="l" pos="0"/>
              </a:tabLst>
            </a:pPr>
            <a:fld id="{C9E8B4A9-BD3A-4400-9683-7F015287FF70}" type="slidenum">
              <a:rPr b="0" lang="fr" sz="1000" spc="-1" strike="noStrike">
                <a:solidFill>
                  <a:schemeClr val="accent1"/>
                </a:solidFill>
                <a:latin typeface="Lato"/>
                <a:ea typeface="Lato"/>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52" name="Google Shape;56;p8"/>
          <p:cNvGrpSpPr/>
          <p:nvPr/>
        </p:nvGrpSpPr>
        <p:grpSpPr>
          <a:xfrm>
            <a:off x="530280" y="4185360"/>
            <a:ext cx="1341000" cy="15480"/>
            <a:chOff x="530280" y="4185360"/>
            <a:chExt cx="1341000" cy="15480"/>
          </a:xfrm>
        </p:grpSpPr>
        <p:sp>
          <p:nvSpPr>
            <p:cNvPr id="53" name="Google Shape;57;p8"/>
            <p:cNvSpPr/>
            <p:nvPr/>
          </p:nvSpPr>
          <p:spPr>
            <a:xfrm rot="16200000">
              <a:off x="1380600" y="3710160"/>
              <a:ext cx="15480" cy="96552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54" name="Google Shape;58;p8"/>
            <p:cNvSpPr/>
            <p:nvPr/>
          </p:nvSpPr>
          <p:spPr>
            <a:xfrm rot="16200000">
              <a:off x="1009440" y="3706200"/>
              <a:ext cx="15480" cy="97380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ndParaRPr>
            </a:p>
          </p:txBody>
        </p:sp>
      </p:grpSp>
      <p:sp>
        <p:nvSpPr>
          <p:cNvPr id="55" name="PlaceHolder 1"/>
          <p:cNvSpPr>
            <a:spLocks noGrp="1"/>
          </p:cNvSpPr>
          <p:nvPr>
            <p:ph type="sldNum" idx="9"/>
          </p:nvPr>
        </p:nvSpPr>
        <p:spPr>
          <a:xfrm>
            <a:off x="8536320" y="4749840"/>
            <a:ext cx="546480" cy="3913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fr" sz="1000" spc="-1" strike="noStrike">
                <a:solidFill>
                  <a:schemeClr val="lt1"/>
                </a:solidFill>
                <a:latin typeface="Lato"/>
                <a:ea typeface="Lato"/>
              </a:defRPr>
            </a:lvl1pPr>
          </a:lstStyle>
          <a:p>
            <a:pPr indent="0" algn="r">
              <a:lnSpc>
                <a:spcPct val="100000"/>
              </a:lnSpc>
              <a:buNone/>
              <a:tabLst>
                <a:tab algn="l" pos="0"/>
              </a:tabLst>
            </a:pPr>
            <a:fld id="{EBB046F8-CC51-4602-943A-CF135C1E7A58}" type="slidenum">
              <a:rPr b="0" lang="fr" sz="1000" spc="-1" strike="noStrike">
                <a:solidFill>
                  <a:schemeClr val="lt1"/>
                </a:solidFill>
                <a:latin typeface="Lato"/>
                <a:ea typeface="Lato"/>
              </a:rPr>
              <a:t>&lt;number&gt;</a:t>
            </a:fld>
            <a:endParaRPr b="0" lang="en-US" sz="1000" spc="-1" strike="noStrike">
              <a:solidFill>
                <a:srgbClr val="000000"/>
              </a:solidFill>
              <a:latin typeface="Times New Roman"/>
            </a:endParaRPr>
          </a:p>
        </p:txBody>
      </p:sp>
      <p:sp>
        <p:nvSpPr>
          <p:cNvPr id="5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png"/><Relationship Id="rId3" Type="http://schemas.openxmlformats.org/officeDocument/2006/relationships/slideLayout" Target="../slideLayouts/slideLayout24.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hyperlink" Target="https://datasetsearch.research.google.com/" TargetMode="External"/><Relationship Id="rId2" Type="http://schemas.openxmlformats.org/officeDocument/2006/relationships/hyperlink" Target="https://huggingface.co/datasets/viewer/" TargetMode="External"/><Relationship Id="rId3"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hyperlink" Target="https://github.com/wandb/examples" TargetMode="External"/><Relationship Id="rId2" Type="http://schemas.openxmlformats.org/officeDocument/2006/relationships/hyperlink" Target="https://wandb.ai/ayush-thakur/huggingface/reports/How-To-Fine-Tune-HuggingFace-Transformers-on-a-Custom-Dataset--Vmlldzo0MzQ2MDc" TargetMode="External"/><Relationship Id="rId3"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6.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slideLayout" Target="../slideLayouts/slideLayout18.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2.png"/><Relationship Id="rId3"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2.png"/><Relationship Id="rId3" Type="http://schemas.openxmlformats.org/officeDocument/2006/relationships/slideLayout" Target="../slideLayouts/slideLayout2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729360" y="1322280"/>
            <a:ext cx="7686000" cy="1662480"/>
          </a:xfrm>
          <a:prstGeom prst="rect">
            <a:avLst/>
          </a:prstGeom>
          <a:noFill/>
          <a:ln w="0">
            <a:noFill/>
          </a:ln>
        </p:spPr>
        <p:txBody>
          <a:bodyPr lIns="91440" rIns="91440" tIns="91440" bIns="91440" anchor="t">
            <a:normAutofit/>
          </a:bodyPr>
          <a:p>
            <a:pPr indent="0">
              <a:lnSpc>
                <a:spcPct val="100000"/>
              </a:lnSpc>
              <a:buNone/>
              <a:tabLst>
                <a:tab algn="l" pos="0"/>
              </a:tabLst>
            </a:pPr>
            <a:r>
              <a:rPr b="1" lang="fr" sz="4200" spc="-1" strike="noStrike">
                <a:solidFill>
                  <a:schemeClr val="dk2"/>
                </a:solidFill>
                <a:latin typeface="Raleway"/>
                <a:ea typeface="Raleway"/>
              </a:rPr>
              <a:t>Modern NLP </a:t>
            </a:r>
            <a:endParaRPr b="0" lang="en-US" sz="4200" spc="-1" strike="noStrike">
              <a:solidFill>
                <a:srgbClr val="000000"/>
              </a:solidFill>
              <a:latin typeface="Arial"/>
            </a:endParaRPr>
          </a:p>
        </p:txBody>
      </p:sp>
      <p:sp>
        <p:nvSpPr>
          <p:cNvPr id="163" name="PlaceHolder 2"/>
          <p:cNvSpPr>
            <a:spLocks noGrp="1"/>
          </p:cNvSpPr>
          <p:nvPr>
            <p:ph type="subTitle"/>
          </p:nvPr>
        </p:nvSpPr>
        <p:spPr>
          <a:xfrm>
            <a:off x="914400" y="2202480"/>
            <a:ext cx="7686000" cy="996120"/>
          </a:xfrm>
          <a:prstGeom prst="rect">
            <a:avLst/>
          </a:prstGeom>
          <a:noFill/>
          <a:ln w="0">
            <a:noFill/>
          </a:ln>
        </p:spPr>
        <p:txBody>
          <a:bodyPr lIns="91440" rIns="91440" tIns="91440" bIns="91440" anchor="t">
            <a:normAutofit fontScale="58888"/>
          </a:bodyPr>
          <a:p>
            <a:pPr indent="0">
              <a:lnSpc>
                <a:spcPct val="100000"/>
              </a:lnSpc>
              <a:buNone/>
              <a:tabLst>
                <a:tab algn="l" pos="0"/>
              </a:tabLst>
            </a:pPr>
            <a:r>
              <a:rPr b="1" lang="fr" sz="4200" spc="-1" strike="noStrike">
                <a:solidFill>
                  <a:schemeClr val="dk2"/>
                </a:solidFill>
                <a:latin typeface="Raleway"/>
                <a:ea typeface="Raleway"/>
              </a:rPr>
              <a:t>Based on Deep Learning and Language models.</a:t>
            </a:r>
            <a:endParaRPr b="0" lang="en-US" sz="4200" spc="-1" strike="noStrike">
              <a:solidFill>
                <a:srgbClr val="000000"/>
              </a:solidFill>
              <a:latin typeface="Arial"/>
            </a:endParaRPr>
          </a:p>
          <a:p>
            <a:pPr indent="0">
              <a:lnSpc>
                <a:spcPct val="100000"/>
              </a:lnSpc>
              <a:buNone/>
              <a:tabLst>
                <a:tab algn="l" pos="0"/>
              </a:tabLst>
            </a:pPr>
            <a:r>
              <a:rPr b="1" lang="fr" sz="4200" spc="-1" strike="noStrike">
                <a:solidFill>
                  <a:schemeClr val="dk2"/>
                </a:solidFill>
                <a:latin typeface="Raleway"/>
                <a:ea typeface="Raleway"/>
              </a:rPr>
              <a:t>Day 2 Afternoon</a:t>
            </a:r>
            <a:endParaRPr b="0" lang="en-US" sz="4200" spc="-1" strike="noStrike">
              <a:solidFill>
                <a:srgbClr val="000000"/>
              </a:solidFill>
              <a:latin typeface="Arial"/>
            </a:endParaRPr>
          </a:p>
        </p:txBody>
      </p:sp>
      <p:pic>
        <p:nvPicPr>
          <p:cNvPr id="164" name="" descr=""/>
          <p:cNvPicPr/>
          <p:nvPr/>
        </p:nvPicPr>
        <p:blipFill>
          <a:blip r:embed="rId1"/>
          <a:stretch/>
        </p:blipFill>
        <p:spPr>
          <a:xfrm>
            <a:off x="0" y="3429000"/>
            <a:ext cx="9141840" cy="2770560"/>
          </a:xfrm>
          <a:prstGeom prst="rect">
            <a:avLst/>
          </a:prstGeom>
          <a:ln w="0">
            <a:noFill/>
          </a:ln>
        </p:spPr>
      </p:pic>
      <p:sp>
        <p:nvSpPr>
          <p:cNvPr id="165" name="Google Shape;88;p13"/>
          <p:cNvSpPr/>
          <p:nvPr/>
        </p:nvSpPr>
        <p:spPr>
          <a:xfrm>
            <a:off x="7772400" y="4816440"/>
            <a:ext cx="1349640" cy="275400"/>
          </a:xfrm>
          <a:prstGeom prst="rect">
            <a:avLst/>
          </a:prstGeom>
          <a:noFill/>
          <a:ln w="0">
            <a:noFill/>
          </a:ln>
        </p:spPr>
        <p:style>
          <a:lnRef idx="0"/>
          <a:fillRef idx="0"/>
          <a:effectRef idx="0"/>
          <a:fontRef idx="minor"/>
        </p:style>
        <p:txBody>
          <a:bodyPr lIns="90000" rIns="90000" tIns="69120" bIns="69120" anchor="t">
            <a:spAutoFit/>
          </a:bodyPr>
          <a:p>
            <a:pPr>
              <a:lnSpc>
                <a:spcPct val="100000"/>
              </a:lnSpc>
              <a:tabLst>
                <a:tab algn="l" pos="0"/>
              </a:tabLst>
            </a:pPr>
            <a:r>
              <a:rPr b="1" lang="fr" sz="900" spc="-1" strike="noStrike">
                <a:solidFill>
                  <a:srgbClr val="ffffff"/>
                </a:solidFill>
                <a:latin typeface="Lato"/>
                <a:ea typeface="Lato"/>
              </a:rPr>
              <a:t>Alexandre Gazagnes</a:t>
            </a:r>
            <a:endParaRPr b="0" lang="en-US" sz="900" spc="-1" strike="noStrike">
              <a:solidFill>
                <a:srgbClr val="000000"/>
              </a:solidFill>
              <a:latin typeface="Arial"/>
            </a:endParaRPr>
          </a:p>
        </p:txBody>
      </p:sp>
      <p:pic>
        <p:nvPicPr>
          <p:cNvPr id="166"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Production Back</a:t>
            </a:r>
            <a:endParaRPr b="0" lang="en-US" sz="2600" spc="-1" strike="noStrike">
              <a:solidFill>
                <a:srgbClr val="000000"/>
              </a:solidFill>
              <a:latin typeface="Arial"/>
            </a:endParaRPr>
          </a:p>
        </p:txBody>
      </p:sp>
      <p:pic>
        <p:nvPicPr>
          <p:cNvPr id="193" name="" descr=""/>
          <p:cNvPicPr/>
          <p:nvPr/>
        </p:nvPicPr>
        <p:blipFill>
          <a:blip r:embed="rId1"/>
          <a:stretch/>
        </p:blipFill>
        <p:spPr>
          <a:xfrm>
            <a:off x="7591680" y="0"/>
            <a:ext cx="1550520" cy="1161000"/>
          </a:xfrm>
          <a:prstGeom prst="rect">
            <a:avLst/>
          </a:prstGeom>
          <a:ln w="0">
            <a:noFill/>
          </a:ln>
        </p:spPr>
      </p:pic>
      <p:pic>
        <p:nvPicPr>
          <p:cNvPr id="194" name="" descr=""/>
          <p:cNvPicPr/>
          <p:nvPr/>
        </p:nvPicPr>
        <p:blipFill>
          <a:blip r:embed="rId2"/>
          <a:stretch/>
        </p:blipFill>
        <p:spPr>
          <a:xfrm>
            <a:off x="657360" y="1600200"/>
            <a:ext cx="8029440" cy="2964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Production Front</a:t>
            </a:r>
            <a:endParaRPr b="0" lang="en-US" sz="2600" spc="-1" strike="noStrike">
              <a:solidFill>
                <a:srgbClr val="000000"/>
              </a:solidFill>
              <a:latin typeface="Arial"/>
            </a:endParaRPr>
          </a:p>
        </p:txBody>
      </p:sp>
      <p:pic>
        <p:nvPicPr>
          <p:cNvPr id="196" name="" descr=""/>
          <p:cNvPicPr/>
          <p:nvPr/>
        </p:nvPicPr>
        <p:blipFill>
          <a:blip r:embed="rId1"/>
          <a:stretch/>
        </p:blipFill>
        <p:spPr>
          <a:xfrm>
            <a:off x="7591680" y="0"/>
            <a:ext cx="1550520" cy="1161000"/>
          </a:xfrm>
          <a:prstGeom prst="rect">
            <a:avLst/>
          </a:prstGeom>
          <a:ln w="0">
            <a:noFill/>
          </a:ln>
        </p:spPr>
      </p:pic>
      <p:pic>
        <p:nvPicPr>
          <p:cNvPr id="197" name="" descr=""/>
          <p:cNvPicPr/>
          <p:nvPr/>
        </p:nvPicPr>
        <p:blipFill>
          <a:blip r:embed="rId2"/>
          <a:stretch/>
        </p:blipFill>
        <p:spPr>
          <a:xfrm>
            <a:off x="1143000" y="1600200"/>
            <a:ext cx="7086600" cy="2200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729360" y="864360"/>
            <a:ext cx="7018920" cy="2982960"/>
          </a:xfrm>
          <a:prstGeom prst="rect">
            <a:avLst/>
          </a:prstGeom>
          <a:noFill/>
          <a:ln w="0">
            <a:noFill/>
          </a:ln>
        </p:spPr>
        <p:txBody>
          <a:bodyPr lIns="91440" rIns="91440" tIns="91440" bIns="91440" anchor="ctr">
            <a:normAutofit/>
          </a:bodyPr>
          <a:p>
            <a:pPr indent="0">
              <a:lnSpc>
                <a:spcPct val="100000"/>
              </a:lnSpc>
              <a:buNone/>
              <a:tabLst>
                <a:tab algn="l" pos="0"/>
              </a:tabLst>
            </a:pPr>
            <a:r>
              <a:rPr b="1" lang="fr" sz="3600" spc="-1" strike="noStrike">
                <a:solidFill>
                  <a:schemeClr val="lt1"/>
                </a:solidFill>
                <a:latin typeface="Raleway"/>
                <a:ea typeface="Raleway"/>
              </a:rPr>
              <a:t>Practice !</a:t>
            </a:r>
            <a:br>
              <a:rPr sz="3600"/>
            </a:br>
            <a:br>
              <a:rPr sz="3600"/>
            </a:br>
            <a:r>
              <a:rPr b="1" lang="fr" sz="3600" spc="-1" strike="noStrike">
                <a:solidFill>
                  <a:schemeClr val="lt1"/>
                </a:solidFill>
                <a:latin typeface="Raleway"/>
                <a:ea typeface="Raleway"/>
              </a:rPr>
              <a:t>(FreeStyle ;) ) </a:t>
            </a:r>
            <a:endParaRPr b="0" lang="en-US" sz="3600" spc="-1" strike="noStrike">
              <a:solidFill>
                <a:srgbClr val="000000"/>
              </a:solidFill>
              <a:latin typeface="Arial"/>
            </a:endParaRPr>
          </a:p>
        </p:txBody>
      </p:sp>
      <p:pic>
        <p:nvPicPr>
          <p:cNvPr id="199" name="" descr=""/>
          <p:cNvPicPr/>
          <p:nvPr/>
        </p:nvPicPr>
        <p:blipFill>
          <a:blip r:embed="rId1"/>
          <a:stretch/>
        </p:blipFill>
        <p:spPr>
          <a:xfrm>
            <a:off x="7592040" y="36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729360" y="1322280"/>
            <a:ext cx="7686360" cy="1516320"/>
          </a:xfrm>
          <a:prstGeom prst="rect">
            <a:avLst/>
          </a:prstGeom>
          <a:noFill/>
          <a:ln w="0">
            <a:noFill/>
          </a:ln>
        </p:spPr>
        <p:txBody>
          <a:bodyPr lIns="91440" rIns="91440" tIns="91440" bIns="91440" anchor="t">
            <a:normAutofit/>
          </a:bodyPr>
          <a:p>
            <a:pPr indent="0">
              <a:lnSpc>
                <a:spcPct val="100000"/>
              </a:lnSpc>
              <a:buNone/>
              <a:tabLst>
                <a:tab algn="l" pos="0"/>
              </a:tabLst>
            </a:pPr>
            <a:r>
              <a:rPr b="1" lang="fr" sz="3600" spc="-1" strike="noStrike">
                <a:solidFill>
                  <a:schemeClr val="lt1"/>
                </a:solidFill>
                <a:latin typeface="Raleway"/>
                <a:ea typeface="Raleway"/>
              </a:rPr>
              <a:t>NLP Tasks with pretrained models</a:t>
            </a:r>
            <a:endParaRPr b="0" lang="en-US" sz="3600" spc="-1" strike="noStrike">
              <a:solidFill>
                <a:srgbClr val="000000"/>
              </a:solidFill>
              <a:latin typeface="Arial"/>
            </a:endParaRPr>
          </a:p>
          <a:p>
            <a:pPr indent="0">
              <a:lnSpc>
                <a:spcPct val="100000"/>
              </a:lnSpc>
              <a:buNone/>
              <a:tabLst>
                <a:tab algn="l" pos="0"/>
              </a:tabLst>
            </a:pPr>
            <a:endParaRPr b="0" lang="en-US" sz="3600" spc="-1" strike="noStrike">
              <a:solidFill>
                <a:srgbClr val="000000"/>
              </a:solidFill>
              <a:latin typeface="Arial"/>
            </a:endParaRPr>
          </a:p>
        </p:txBody>
      </p:sp>
      <p:pic>
        <p:nvPicPr>
          <p:cNvPr id="201" name="" descr=""/>
          <p:cNvPicPr/>
          <p:nvPr/>
        </p:nvPicPr>
        <p:blipFill>
          <a:blip r:embed="rId1"/>
          <a:stretch/>
        </p:blipFill>
        <p:spPr>
          <a:xfrm>
            <a:off x="7592040" y="36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What is a pretrained model ?</a:t>
            </a:r>
            <a:endParaRPr b="0" lang="en-US" sz="2600" spc="-1" strike="noStrike">
              <a:solidFill>
                <a:srgbClr val="000000"/>
              </a:solidFill>
              <a:latin typeface="Arial"/>
            </a:endParaRPr>
          </a:p>
        </p:txBody>
      </p:sp>
      <p:sp>
        <p:nvSpPr>
          <p:cNvPr id="203" name="PlaceHolder 2"/>
          <p:cNvSpPr>
            <a:spLocks noGrp="1"/>
          </p:cNvSpPr>
          <p:nvPr>
            <p:ph/>
          </p:nvPr>
        </p:nvSpPr>
        <p:spPr>
          <a:xfrm>
            <a:off x="729360" y="2079000"/>
            <a:ext cx="7686720" cy="2756880"/>
          </a:xfrm>
          <a:prstGeom prst="rect">
            <a:avLst/>
          </a:prstGeom>
          <a:noFill/>
          <a:ln w="0">
            <a:noFill/>
          </a:ln>
        </p:spPr>
        <p:txBody>
          <a:bodyPr lIns="91440" rIns="91440" tIns="91440" bIns="91440" anchor="t">
            <a:normAutofit fontScale="93333"/>
          </a:bodyPr>
          <a:p>
            <a:pPr indent="0" algn="just">
              <a:lnSpc>
                <a:spcPct val="115000"/>
              </a:lnSpc>
              <a:buNone/>
              <a:tabLst>
                <a:tab algn="l" pos="0"/>
              </a:tabLst>
            </a:pPr>
            <a:r>
              <a:rPr b="0" lang="fr" sz="1300" spc="-1" strike="noStrike">
                <a:solidFill>
                  <a:schemeClr val="accent1"/>
                </a:solidFill>
                <a:latin typeface="Lato"/>
                <a:ea typeface="Lato"/>
              </a:rPr>
              <a:t>A </a:t>
            </a:r>
            <a:r>
              <a:rPr b="1" lang="fr" sz="1300" spc="-1" strike="noStrike">
                <a:solidFill>
                  <a:schemeClr val="accent1"/>
                </a:solidFill>
                <a:latin typeface="Lato"/>
                <a:ea typeface="Lato"/>
              </a:rPr>
              <a:t>pretrained</a:t>
            </a:r>
            <a:r>
              <a:rPr b="0" lang="fr" sz="1300" spc="-1" strike="noStrike">
                <a:solidFill>
                  <a:schemeClr val="accent1"/>
                </a:solidFill>
                <a:latin typeface="Lato"/>
                <a:ea typeface="Lato"/>
              </a:rPr>
              <a:t> model is a neural network that has been trained on a large dataset and can be used directly on your </a:t>
            </a:r>
            <a:r>
              <a:rPr b="0" lang="fr" sz="1300" spc="-1" strike="noStrike">
                <a:solidFill>
                  <a:schemeClr val="accent1"/>
                </a:solidFill>
                <a:latin typeface="Lato"/>
                <a:ea typeface="Lato"/>
              </a:rPr>
              <a:t>data or as a starting point for other tasks.</a:t>
            </a:r>
            <a:endParaRPr b="0" lang="en-US" sz="1300" spc="-1" strike="noStrike">
              <a:solidFill>
                <a:srgbClr val="000000"/>
              </a:solidFill>
              <a:latin typeface="Arial"/>
            </a:endParaRPr>
          </a:p>
          <a:p>
            <a:pPr indent="0" algn="just">
              <a:lnSpc>
                <a:spcPct val="115000"/>
              </a:lnSpc>
              <a:spcBef>
                <a:spcPts val="1199"/>
              </a:spcBef>
              <a:buNone/>
              <a:tabLst>
                <a:tab algn="l" pos="0"/>
              </a:tabLst>
            </a:pPr>
            <a:endParaRPr b="0" lang="en-US" sz="1300" spc="-1" strike="noStrike">
              <a:solidFill>
                <a:srgbClr val="000000"/>
              </a:solidFill>
              <a:latin typeface="Arial"/>
            </a:endParaRPr>
          </a:p>
          <a:p>
            <a:pPr indent="0" algn="just">
              <a:lnSpc>
                <a:spcPct val="115000"/>
              </a:lnSpc>
              <a:spcBef>
                <a:spcPts val="1199"/>
              </a:spcBef>
              <a:buNone/>
              <a:tabLst>
                <a:tab algn="l" pos="0"/>
              </a:tabLst>
            </a:pPr>
            <a:r>
              <a:rPr b="0" lang="fr" sz="1300" spc="-1" strike="noStrike">
                <a:solidFill>
                  <a:schemeClr val="accent1"/>
                </a:solidFill>
                <a:latin typeface="Lato"/>
                <a:ea typeface="Lato"/>
              </a:rPr>
              <a:t>These models can s</a:t>
            </a:r>
            <a:r>
              <a:rPr b="1" lang="fr" sz="1300" spc="-1" strike="noStrike">
                <a:solidFill>
                  <a:schemeClr val="accent1"/>
                </a:solidFill>
                <a:latin typeface="Lato"/>
                <a:ea typeface="Lato"/>
              </a:rPr>
              <a:t>ave a significant amount of time and computational resources,</a:t>
            </a:r>
            <a:r>
              <a:rPr b="0" lang="fr" sz="1300" spc="-1" strike="noStrike">
                <a:solidFill>
                  <a:schemeClr val="accent1"/>
                </a:solidFill>
                <a:latin typeface="Lato"/>
                <a:ea typeface="Lato"/>
              </a:rPr>
              <a:t> as it is not necessary to train a </a:t>
            </a:r>
            <a:r>
              <a:rPr b="0" lang="fr" sz="1300" spc="-1" strike="noStrike">
                <a:solidFill>
                  <a:schemeClr val="accent1"/>
                </a:solidFill>
                <a:latin typeface="Lato"/>
                <a:ea typeface="Lato"/>
              </a:rPr>
              <a:t>model from scratch on a new task.</a:t>
            </a:r>
            <a:endParaRPr b="0" lang="en-US" sz="1300" spc="-1" strike="noStrike">
              <a:solidFill>
                <a:srgbClr val="000000"/>
              </a:solidFill>
              <a:latin typeface="Arial"/>
            </a:endParaRPr>
          </a:p>
          <a:p>
            <a:pPr indent="0" algn="just">
              <a:lnSpc>
                <a:spcPct val="115000"/>
              </a:lnSpc>
              <a:spcBef>
                <a:spcPts val="1199"/>
              </a:spcBef>
              <a:buNone/>
              <a:tabLst>
                <a:tab algn="l" pos="0"/>
              </a:tabLst>
            </a:pPr>
            <a:endParaRPr b="0" lang="en-US" sz="1300" spc="-1" strike="noStrike">
              <a:solidFill>
                <a:srgbClr val="000000"/>
              </a:solidFill>
              <a:latin typeface="Arial"/>
            </a:endParaRPr>
          </a:p>
          <a:p>
            <a:pPr indent="0" algn="just">
              <a:lnSpc>
                <a:spcPct val="115000"/>
              </a:lnSpc>
              <a:spcBef>
                <a:spcPts val="1199"/>
              </a:spcBef>
              <a:spcAft>
                <a:spcPts val="1199"/>
              </a:spcAft>
              <a:buNone/>
              <a:tabLst>
                <a:tab algn="l" pos="0"/>
              </a:tabLst>
            </a:pPr>
            <a:r>
              <a:rPr b="1" lang="fr" sz="1300" spc="-1" strike="noStrike">
                <a:solidFill>
                  <a:schemeClr val="accent1"/>
                </a:solidFill>
                <a:latin typeface="Lato"/>
                <a:ea typeface="Lato"/>
              </a:rPr>
              <a:t>Finetuning</a:t>
            </a:r>
            <a:r>
              <a:rPr b="0" lang="fr" sz="1300" spc="-1" strike="noStrike">
                <a:solidFill>
                  <a:schemeClr val="accent1"/>
                </a:solidFill>
                <a:latin typeface="Lato"/>
                <a:ea typeface="Lato"/>
              </a:rPr>
              <a:t> is the process of further training a pretrained model on a specific task using task-specific data (usually </a:t>
            </a:r>
            <a:r>
              <a:rPr b="0" lang="fr" sz="1300" spc="-1" strike="noStrike">
                <a:solidFill>
                  <a:schemeClr val="accent1"/>
                </a:solidFill>
                <a:latin typeface="Lato"/>
                <a:ea typeface="Lato"/>
              </a:rPr>
              <a:t>small dataset). The degree of finetuning varies depending on the size and similarity of the new task to the </a:t>
            </a:r>
            <a:r>
              <a:rPr b="0" lang="fr" sz="1300" spc="-1" strike="noStrike">
                <a:solidFill>
                  <a:schemeClr val="accent1"/>
                </a:solidFill>
                <a:latin typeface="Lato"/>
                <a:ea typeface="Lato"/>
              </a:rPr>
              <a:t>pretraining task.</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Large language models case</a:t>
            </a:r>
            <a:endParaRPr b="0" lang="en-US" sz="2600" spc="-1" strike="noStrike">
              <a:solidFill>
                <a:srgbClr val="000000"/>
              </a:solidFill>
              <a:latin typeface="Arial"/>
            </a:endParaRPr>
          </a:p>
        </p:txBody>
      </p:sp>
      <p:sp>
        <p:nvSpPr>
          <p:cNvPr id="205" name="PlaceHolder 2"/>
          <p:cNvSpPr>
            <a:spLocks noGrp="1"/>
          </p:cNvSpPr>
          <p:nvPr>
            <p:ph/>
          </p:nvPr>
        </p:nvSpPr>
        <p:spPr>
          <a:xfrm>
            <a:off x="729360" y="2002680"/>
            <a:ext cx="8114040" cy="623160"/>
          </a:xfrm>
          <a:prstGeom prst="rect">
            <a:avLst/>
          </a:prstGeom>
          <a:noFill/>
          <a:ln w="0">
            <a:noFill/>
          </a:ln>
        </p:spPr>
        <p:txBody>
          <a:bodyPr lIns="91440" rIns="91440" tIns="91440" bIns="91440" anchor="t">
            <a:normAutofit/>
          </a:bodyPr>
          <a:p>
            <a:pPr indent="0" algn="just">
              <a:lnSpc>
                <a:spcPct val="115000"/>
              </a:lnSpc>
              <a:spcAft>
                <a:spcPts val="1199"/>
              </a:spcAft>
              <a:buNone/>
              <a:tabLst>
                <a:tab algn="l" pos="0"/>
              </a:tabLst>
            </a:pPr>
            <a:r>
              <a:rPr b="0" lang="fr" sz="1300" spc="-1" strike="noStrike">
                <a:solidFill>
                  <a:schemeClr val="accent1"/>
                </a:solidFill>
                <a:latin typeface="Lato"/>
                <a:ea typeface="Lato"/>
              </a:rPr>
              <a:t>LLM model is presented with a large dataset of text and is then trained</a:t>
            </a:r>
            <a:r>
              <a:rPr b="1" lang="fr" sz="1300" spc="-1" strike="noStrike">
                <a:solidFill>
                  <a:schemeClr val="accent1"/>
                </a:solidFill>
                <a:latin typeface="Lato"/>
                <a:ea typeface="Lato"/>
              </a:rPr>
              <a:t> to predict the next word</a:t>
            </a:r>
            <a:r>
              <a:rPr b="0" lang="fr" sz="1300" spc="-1" strike="noStrike">
                <a:solidFill>
                  <a:schemeClr val="accent1"/>
                </a:solidFill>
                <a:latin typeface="Lato"/>
                <a:ea typeface="Lato"/>
              </a:rPr>
              <a:t> in a sequence of words (</a:t>
            </a:r>
            <a:r>
              <a:rPr b="1" lang="fr" sz="1300" spc="-1" strike="noStrike">
                <a:solidFill>
                  <a:schemeClr val="accent1"/>
                </a:solidFill>
                <a:latin typeface="Lato"/>
                <a:ea typeface="Lato"/>
              </a:rPr>
              <a:t>Self-supervised learning)</a:t>
            </a:r>
            <a:r>
              <a:rPr b="0" lang="fr" sz="1300" spc="-1" strike="noStrike">
                <a:solidFill>
                  <a:schemeClr val="accent1"/>
                </a:solidFill>
                <a:latin typeface="Lato"/>
                <a:ea typeface="Lato"/>
              </a:rPr>
              <a:t>. </a:t>
            </a:r>
            <a:endParaRPr b="0" lang="en-US" sz="1300" spc="-1" strike="noStrike">
              <a:solidFill>
                <a:srgbClr val="000000"/>
              </a:solidFill>
              <a:latin typeface="Arial"/>
            </a:endParaRPr>
          </a:p>
        </p:txBody>
      </p:sp>
      <p:pic>
        <p:nvPicPr>
          <p:cNvPr id="206" name="Google Shape;204;p32" descr=""/>
          <p:cNvPicPr/>
          <p:nvPr/>
        </p:nvPicPr>
        <p:blipFill>
          <a:blip r:embed="rId1"/>
          <a:stretch/>
        </p:blipFill>
        <p:spPr>
          <a:xfrm>
            <a:off x="1759320" y="2594160"/>
            <a:ext cx="4910400" cy="1606320"/>
          </a:xfrm>
          <a:prstGeom prst="rect">
            <a:avLst/>
          </a:prstGeom>
          <a:ln w="0">
            <a:noFill/>
          </a:ln>
        </p:spPr>
      </p:pic>
      <p:sp>
        <p:nvSpPr>
          <p:cNvPr id="207" name="PlaceHolder 3"/>
          <p:cNvSpPr>
            <a:spLocks noGrp="1"/>
          </p:cNvSpPr>
          <p:nvPr>
            <p:ph/>
          </p:nvPr>
        </p:nvSpPr>
        <p:spPr>
          <a:xfrm>
            <a:off x="729360" y="4288680"/>
            <a:ext cx="8041320" cy="623160"/>
          </a:xfrm>
          <a:prstGeom prst="rect">
            <a:avLst/>
          </a:prstGeom>
          <a:noFill/>
          <a:ln w="0">
            <a:noFill/>
          </a:ln>
        </p:spPr>
        <p:txBody>
          <a:bodyPr lIns="91440" rIns="91440" tIns="91440" bIns="91440" anchor="t">
            <a:normAutofit/>
          </a:bodyPr>
          <a:p>
            <a:pPr indent="0" algn="just">
              <a:lnSpc>
                <a:spcPct val="115000"/>
              </a:lnSpc>
              <a:spcAft>
                <a:spcPts val="1199"/>
              </a:spcAft>
              <a:buNone/>
              <a:tabLst>
                <a:tab algn="l" pos="0"/>
              </a:tabLst>
            </a:pPr>
            <a:r>
              <a:rPr b="0" lang="fr" sz="1300" spc="-1" strike="noStrike">
                <a:solidFill>
                  <a:schemeClr val="accent1"/>
                </a:solidFill>
                <a:latin typeface="Lato"/>
                <a:ea typeface="Lato"/>
              </a:rPr>
              <a:t>Large language models have achieved </a:t>
            </a:r>
            <a:r>
              <a:rPr b="1" lang="fr" sz="1300" spc="-1" strike="noStrike">
                <a:solidFill>
                  <a:schemeClr val="accent1"/>
                </a:solidFill>
                <a:latin typeface="Lato"/>
                <a:ea typeface="Lato"/>
              </a:rPr>
              <a:t>state-of-the-art performance</a:t>
            </a:r>
            <a:r>
              <a:rPr b="0" lang="fr" sz="1300" spc="-1" strike="noStrike">
                <a:solidFill>
                  <a:schemeClr val="accent1"/>
                </a:solidFill>
                <a:latin typeface="Lato"/>
                <a:ea typeface="Lato"/>
              </a:rPr>
              <a:t> on a wide range of natural language processing tasks, including language translation, text summarization, and question answering. </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Most used pretrained models in  NLP</a:t>
            </a:r>
            <a:endParaRPr b="0" lang="en-US" sz="2600" spc="-1" strike="noStrike">
              <a:solidFill>
                <a:srgbClr val="000000"/>
              </a:solidFill>
              <a:latin typeface="Arial"/>
            </a:endParaRPr>
          </a:p>
        </p:txBody>
      </p:sp>
      <p:sp>
        <p:nvSpPr>
          <p:cNvPr id="209" name="PlaceHolder 2"/>
          <p:cNvSpPr>
            <a:spLocks noGrp="1"/>
          </p:cNvSpPr>
          <p:nvPr>
            <p:ph/>
          </p:nvPr>
        </p:nvSpPr>
        <p:spPr>
          <a:xfrm>
            <a:off x="729360" y="2079000"/>
            <a:ext cx="7686720" cy="2732760"/>
          </a:xfrm>
          <a:prstGeom prst="rect">
            <a:avLst/>
          </a:prstGeom>
          <a:noFill/>
          <a:ln w="0">
            <a:noFill/>
          </a:ln>
        </p:spPr>
        <p:txBody>
          <a:bodyPr lIns="91440" rIns="91440" tIns="91440" bIns="91440" anchor="t">
            <a:normAutofit/>
          </a:bodyPr>
          <a:p>
            <a:pPr indent="0" algn="just">
              <a:lnSpc>
                <a:spcPct val="115000"/>
              </a:lnSpc>
              <a:buNone/>
              <a:tabLst>
                <a:tab algn="l" pos="0"/>
              </a:tabLst>
            </a:pPr>
            <a:r>
              <a:rPr b="1" lang="fr" sz="1300" spc="-1" strike="noStrike">
                <a:solidFill>
                  <a:schemeClr val="accent1"/>
                </a:solidFill>
                <a:latin typeface="Lato"/>
                <a:ea typeface="Lato"/>
              </a:rPr>
              <a:t>Bard</a:t>
            </a:r>
            <a:r>
              <a:rPr b="0" lang="fr" sz="1300" spc="-1" strike="noStrike">
                <a:solidFill>
                  <a:schemeClr val="accent1"/>
                </a:solidFill>
                <a:latin typeface="Lato"/>
                <a:ea typeface="Lato"/>
              </a:rPr>
              <a:t>: </a:t>
            </a:r>
            <a:r>
              <a:rPr b="1" lang="fr" sz="1300" spc="-1" strike="noStrike">
                <a:solidFill>
                  <a:schemeClr val="accent1"/>
                </a:solidFill>
                <a:latin typeface="Lato"/>
                <a:ea typeface="Lato"/>
              </a:rPr>
              <a:t>Google's </a:t>
            </a:r>
            <a:r>
              <a:rPr b="0" lang="fr" sz="1300" spc="-1" strike="noStrike">
                <a:solidFill>
                  <a:schemeClr val="accent1"/>
                </a:solidFill>
                <a:latin typeface="Lato"/>
                <a:ea typeface="Lato"/>
              </a:rPr>
              <a:t>Bard, initially powered by the LaMDA model with </a:t>
            </a:r>
            <a:r>
              <a:rPr b="1" lang="fr" sz="1300" spc="-1" strike="noStrike">
                <a:solidFill>
                  <a:schemeClr val="accent1"/>
                </a:solidFill>
                <a:latin typeface="Lato"/>
                <a:ea typeface="Lato"/>
              </a:rPr>
              <a:t>137 billion</a:t>
            </a:r>
            <a:r>
              <a:rPr b="0" lang="fr" sz="1300" spc="-1" strike="noStrike">
                <a:solidFill>
                  <a:schemeClr val="accent1"/>
                </a:solidFill>
                <a:latin typeface="Lato"/>
                <a:ea typeface="Lato"/>
              </a:rPr>
              <a:t> parameters, has been enhanced with the PaLM model, which has a staggering </a:t>
            </a:r>
            <a:r>
              <a:rPr b="1" lang="fr" sz="1300" spc="-1" strike="noStrike">
                <a:solidFill>
                  <a:schemeClr val="accent1"/>
                </a:solidFill>
                <a:latin typeface="Lato"/>
                <a:ea typeface="Lato"/>
              </a:rPr>
              <a:t>540 billion parameters</a:t>
            </a:r>
            <a:r>
              <a:rPr b="0" lang="fr" sz="1300" spc="-1" strike="noStrike">
                <a:solidFill>
                  <a:schemeClr val="accent1"/>
                </a:solidFill>
                <a:latin typeface="Lato"/>
                <a:ea typeface="Lato"/>
              </a:rPr>
              <a:t>. The upgrade with PaLM significantly boosts Bard's functionality, including improved reasoning, multi-step prompt handling</a:t>
            </a:r>
            <a:endParaRPr b="0" lang="en-US" sz="1300" spc="-1" strike="noStrike">
              <a:solidFill>
                <a:srgbClr val="000000"/>
              </a:solidFill>
              <a:latin typeface="Arial"/>
            </a:endParaRPr>
          </a:p>
          <a:p>
            <a:pPr indent="0" algn="just">
              <a:lnSpc>
                <a:spcPct val="115000"/>
              </a:lnSpc>
              <a:spcBef>
                <a:spcPts val="1199"/>
              </a:spcBef>
              <a:buNone/>
              <a:tabLst>
                <a:tab algn="l" pos="0"/>
              </a:tabLst>
            </a:pPr>
            <a:r>
              <a:rPr b="1" lang="fr" sz="1300" spc="-1" strike="noStrike">
                <a:solidFill>
                  <a:schemeClr val="accent1"/>
                </a:solidFill>
                <a:latin typeface="Lato"/>
                <a:ea typeface="Lato"/>
              </a:rPr>
              <a:t>LLaMA:</a:t>
            </a:r>
            <a:r>
              <a:rPr b="0" lang="fr" sz="1300" spc="-1" strike="noStrike">
                <a:solidFill>
                  <a:schemeClr val="accent1"/>
                </a:solidFill>
                <a:latin typeface="Lato"/>
                <a:ea typeface="Lato"/>
              </a:rPr>
              <a:t> Meta's family of LLaMA models, ranging from </a:t>
            </a:r>
            <a:r>
              <a:rPr b="1" lang="fr" sz="1300" spc="-1" strike="noStrike">
                <a:solidFill>
                  <a:schemeClr val="accent1"/>
                </a:solidFill>
                <a:latin typeface="Lato"/>
                <a:ea typeface="Lato"/>
              </a:rPr>
              <a:t>7 to 65 billion parameters</a:t>
            </a:r>
            <a:r>
              <a:rPr b="0" lang="fr" sz="1300" spc="-1" strike="noStrike">
                <a:solidFill>
                  <a:schemeClr val="accent1"/>
                </a:solidFill>
                <a:latin typeface="Lato"/>
                <a:ea typeface="Lato"/>
              </a:rPr>
              <a:t>, provides a robust and efficient alternative for various NLP tasks, outperforming larger models in many benchmarks. Used in facebook for Content Moderation.</a:t>
            </a:r>
            <a:endParaRPr b="0" lang="en-US" sz="1300" spc="-1" strike="noStrike">
              <a:solidFill>
                <a:srgbClr val="000000"/>
              </a:solidFill>
              <a:latin typeface="Arial"/>
            </a:endParaRPr>
          </a:p>
          <a:p>
            <a:pPr indent="0" algn="just">
              <a:lnSpc>
                <a:spcPct val="115000"/>
              </a:lnSpc>
              <a:spcBef>
                <a:spcPts val="1199"/>
              </a:spcBef>
              <a:spcAft>
                <a:spcPts val="1199"/>
              </a:spcAft>
              <a:buNone/>
              <a:tabLst>
                <a:tab algn="l" pos="0"/>
              </a:tabLst>
            </a:pPr>
            <a:r>
              <a:rPr b="1" lang="fr" sz="1300" spc="-1" strike="noStrike">
                <a:solidFill>
                  <a:schemeClr val="accent1"/>
                </a:solidFill>
                <a:latin typeface="Lato"/>
                <a:ea typeface="Lato"/>
              </a:rPr>
              <a:t>GPT</a:t>
            </a:r>
            <a:r>
              <a:rPr b="0" lang="fr" sz="1300" spc="-1" strike="noStrike">
                <a:solidFill>
                  <a:schemeClr val="accent1"/>
                </a:solidFill>
                <a:latin typeface="Lato"/>
                <a:ea typeface="Lato"/>
              </a:rPr>
              <a:t>: Developed by </a:t>
            </a:r>
            <a:r>
              <a:rPr b="1" lang="fr" sz="1300" spc="-1" strike="noStrike">
                <a:solidFill>
                  <a:schemeClr val="accent1"/>
                </a:solidFill>
                <a:latin typeface="Lato"/>
                <a:ea typeface="Lato"/>
              </a:rPr>
              <a:t>OpenAI</a:t>
            </a:r>
            <a:r>
              <a:rPr b="0" lang="fr" sz="1300" spc="-1" strike="noStrike">
                <a:solidFill>
                  <a:schemeClr val="accent1"/>
                </a:solidFill>
                <a:latin typeface="Lato"/>
                <a:ea typeface="Lato"/>
              </a:rPr>
              <a:t>, it is a transformer-based model with over </a:t>
            </a:r>
            <a:r>
              <a:rPr b="1" lang="fr" sz="1300" spc="-1" strike="noStrike">
                <a:solidFill>
                  <a:schemeClr val="accent1"/>
                </a:solidFill>
                <a:latin typeface="Lato"/>
                <a:ea typeface="Lato"/>
              </a:rPr>
              <a:t>175 billion parameters for GPT3</a:t>
            </a:r>
            <a:r>
              <a:rPr b="0" lang="fr" sz="1300" spc="-1" strike="noStrike">
                <a:solidFill>
                  <a:schemeClr val="accent1"/>
                </a:solidFill>
                <a:latin typeface="Lato"/>
                <a:ea typeface="Lato"/>
              </a:rPr>
              <a:t>, trained on a dataset of petabytes of data collected over 8 years of web crawling.  GPT4 has almost one trillion parameters (the specific number of parameters for GPT-4 hasn't been publicly disclosed).</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Classification &amp; Sentiment Analysis</a:t>
            </a:r>
            <a:endParaRPr b="0" lang="en-US" sz="2600" spc="-1" strike="noStrike">
              <a:solidFill>
                <a:srgbClr val="000000"/>
              </a:solidFill>
              <a:latin typeface="Arial"/>
            </a:endParaRPr>
          </a:p>
        </p:txBody>
      </p:sp>
      <p:sp>
        <p:nvSpPr>
          <p:cNvPr id="211"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gn="just">
              <a:lnSpc>
                <a:spcPct val="115000"/>
              </a:lnSpc>
              <a:buNone/>
              <a:tabLst>
                <a:tab algn="l" pos="0"/>
              </a:tabLst>
            </a:pPr>
            <a:r>
              <a:rPr b="0" lang="fr" sz="1300" spc="-1" strike="noStrike">
                <a:solidFill>
                  <a:schemeClr val="accent1"/>
                </a:solidFill>
                <a:latin typeface="Lato"/>
                <a:ea typeface="Lato"/>
              </a:rPr>
              <a:t>The process of d</a:t>
            </a:r>
            <a:r>
              <a:rPr b="1" lang="fr" sz="1300" spc="-1" strike="noStrike">
                <a:solidFill>
                  <a:schemeClr val="accent1"/>
                </a:solidFill>
                <a:latin typeface="Lato"/>
                <a:ea typeface="Lato"/>
              </a:rPr>
              <a:t>etermining the category or a given text</a:t>
            </a:r>
            <a:r>
              <a:rPr b="0" lang="fr" sz="1300" spc="-1" strike="noStrike">
                <a:solidFill>
                  <a:schemeClr val="accent1"/>
                </a:solidFill>
                <a:latin typeface="Lato"/>
                <a:ea typeface="Lato"/>
              </a:rPr>
              <a:t>. Sentiment Analysis is one of the most used case.</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a:solidFill>
                  <a:schemeClr val="accent1"/>
                </a:solidFill>
                <a:latin typeface="Lato"/>
                <a:ea typeface="Lato"/>
              </a:rPr>
              <a:t>Examples: </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Determining whether a customer review of a product is positive or negative.</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Classifying a news article as belonging to a specific category (politics, sports, entertainment, etc.).</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Zero-Shot Classification</a:t>
            </a:r>
            <a:endParaRPr b="0" lang="en-US" sz="2600" spc="-1" strike="noStrike">
              <a:solidFill>
                <a:srgbClr val="000000"/>
              </a:solidFill>
              <a:latin typeface="Arial"/>
            </a:endParaRPr>
          </a:p>
        </p:txBody>
      </p:sp>
      <p:sp>
        <p:nvSpPr>
          <p:cNvPr id="213" name="PlaceHolder 2"/>
          <p:cNvSpPr>
            <a:spLocks noGrp="1"/>
          </p:cNvSpPr>
          <p:nvPr>
            <p:ph/>
          </p:nvPr>
        </p:nvSpPr>
        <p:spPr>
          <a:xfrm>
            <a:off x="573840" y="1913040"/>
            <a:ext cx="8018280" cy="3066120"/>
          </a:xfrm>
          <a:prstGeom prst="rect">
            <a:avLst/>
          </a:prstGeom>
          <a:noFill/>
          <a:ln w="0">
            <a:noFill/>
          </a:ln>
        </p:spPr>
        <p:txBody>
          <a:bodyPr lIns="91440" rIns="91440" tIns="91440" bIns="91440" anchor="t">
            <a:normAutofit fontScale="75000" lnSpcReduction="10000"/>
          </a:bodyPr>
          <a:p>
            <a:pPr indent="0" algn="just">
              <a:lnSpc>
                <a:spcPct val="115000"/>
              </a:lnSpc>
              <a:buNone/>
              <a:tabLst>
                <a:tab algn="l" pos="0"/>
              </a:tabLst>
            </a:pPr>
            <a:r>
              <a:rPr b="0" lang="fr" sz="1300" spc="-1" strike="noStrike">
                <a:solidFill>
                  <a:schemeClr val="accent1"/>
                </a:solidFill>
                <a:latin typeface="Lato"/>
                <a:ea typeface="Lato"/>
              </a:rPr>
              <a:t>Zero-shot classification is an NLP algorithm that can classify text data into a set of predefined categories or labels without the need for any labeled training data. Instead, the algorithm relies on natural language understanding and general knowledge to make predictions based on the input text and a set of given parameters.</a:t>
            </a:r>
            <a:endParaRPr b="0" lang="en-US" sz="1300" spc="-1" strike="noStrike">
              <a:solidFill>
                <a:srgbClr val="000000"/>
              </a:solidFill>
              <a:latin typeface="Arial"/>
            </a:endParaRPr>
          </a:p>
          <a:p>
            <a:pPr indent="0" algn="just">
              <a:lnSpc>
                <a:spcPct val="115000"/>
              </a:lnSpc>
              <a:spcBef>
                <a:spcPts val="1199"/>
              </a:spcBef>
              <a:buNone/>
              <a:tabLst>
                <a:tab algn="l" pos="0"/>
              </a:tabLst>
            </a:pPr>
            <a:r>
              <a:rPr b="0" lang="fr" sz="1300" spc="-1" strike="noStrike">
                <a:solidFill>
                  <a:schemeClr val="accent1"/>
                </a:solidFill>
                <a:latin typeface="Lato"/>
                <a:ea typeface="Lato"/>
              </a:rPr>
              <a:t>Examples:</a:t>
            </a:r>
            <a:endParaRPr b="0" lang="en-US" sz="1300" spc="-1" strike="noStrike">
              <a:solidFill>
                <a:srgbClr val="000000"/>
              </a:solidFill>
              <a:latin typeface="Arial"/>
            </a:endParaRPr>
          </a:p>
          <a:p>
            <a:pPr marL="457200" indent="-298800" algn="just">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Classifying news articles into predefined topics such as politics, sports, and entertainment, without being trained on any specific labeled data for those categories. The algorithm relies on its ability to understand the language and the context of the articles to make accurate predictions.</a:t>
            </a:r>
            <a:endParaRPr b="0" lang="en-US" sz="1300" spc="-1" strike="noStrike">
              <a:solidFill>
                <a:srgbClr val="000000"/>
              </a:solidFill>
              <a:latin typeface="Arial"/>
            </a:endParaRPr>
          </a:p>
          <a:p>
            <a:pPr marL="457200" indent="-298800" algn="just">
              <a:lnSpc>
                <a:spcPct val="115000"/>
              </a:lnSpc>
              <a:buClr>
                <a:srgbClr val="595959"/>
              </a:buClr>
              <a:buFont typeface="Lato"/>
              <a:buChar char="●"/>
              <a:tabLst>
                <a:tab algn="l" pos="0"/>
              </a:tabLst>
            </a:pPr>
            <a:r>
              <a:rPr b="0" lang="fr" sz="1300" spc="-1" strike="noStrike">
                <a:solidFill>
                  <a:schemeClr val="accent1"/>
                </a:solidFill>
                <a:latin typeface="Lato"/>
                <a:ea typeface="Lato"/>
              </a:rPr>
              <a:t>Classifying customer feedback into different categories such as positive, negative, or neutral sentiments, without any labeled training data for sentiment analysis. The algorithm can use its understanding of language and common patterns in text to identify the sentiment expressed in the feedback.</a:t>
            </a:r>
            <a:endParaRPr b="0" lang="en-US" sz="1300" spc="-1" strike="noStrike">
              <a:solidFill>
                <a:srgbClr val="000000"/>
              </a:solidFill>
              <a:latin typeface="Arial"/>
            </a:endParaRPr>
          </a:p>
          <a:p>
            <a:pPr marL="457200" indent="-298800" algn="just">
              <a:lnSpc>
                <a:spcPct val="115000"/>
              </a:lnSpc>
              <a:buClr>
                <a:srgbClr val="595959"/>
              </a:buClr>
              <a:buFont typeface="Lato"/>
              <a:buChar char="●"/>
              <a:tabLst>
                <a:tab algn="l" pos="0"/>
              </a:tabLst>
            </a:pPr>
            <a:r>
              <a:rPr b="0" lang="fr" sz="1300" spc="-1" strike="noStrike">
                <a:solidFill>
                  <a:schemeClr val="accent1"/>
                </a:solidFill>
                <a:latin typeface="Lato"/>
                <a:ea typeface="Lato"/>
              </a:rPr>
              <a:t>Classifying documents or texts into different languages, without any labeled data for language classification. The algorithm can analyze the input text's linguistic features and identify the most likely language based on its knowledge of language structure and patterns.</a:t>
            </a:r>
            <a:endParaRPr b="0" lang="en-US" sz="1300" spc="-1" strike="noStrike">
              <a:solidFill>
                <a:srgbClr val="000000"/>
              </a:solidFill>
              <a:latin typeface="Arial"/>
            </a:endParaRPr>
          </a:p>
          <a:p>
            <a:pPr marL="457200" indent="-298800" algn="just">
              <a:lnSpc>
                <a:spcPct val="115000"/>
              </a:lnSpc>
              <a:buClr>
                <a:srgbClr val="595959"/>
              </a:buClr>
              <a:buFont typeface="Lato"/>
              <a:buChar char="●"/>
              <a:tabLst>
                <a:tab algn="l" pos="0"/>
              </a:tabLst>
            </a:pPr>
            <a:r>
              <a:rPr b="0" lang="fr" sz="1300" spc="-1" strike="noStrike">
                <a:solidFill>
                  <a:schemeClr val="accent1"/>
                </a:solidFill>
                <a:latin typeface="Lato"/>
                <a:ea typeface="Lato"/>
              </a:rPr>
              <a:t>Classifying products or services into predefined categories based on their features and characteristics, without any labeled data for product classification. The algorithm can analyze the text describing the product's features and characteristics and classify it into the most appropriate category based on its understanding of the product domain.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Information Extraction &amp; Questing Answering</a:t>
            </a:r>
            <a:endParaRPr b="0" lang="en-US" sz="2600" spc="-1" strike="noStrike">
              <a:solidFill>
                <a:srgbClr val="000000"/>
              </a:solidFill>
              <a:latin typeface="Arial"/>
            </a:endParaRPr>
          </a:p>
        </p:txBody>
      </p:sp>
      <p:sp>
        <p:nvSpPr>
          <p:cNvPr id="215"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gn="just">
              <a:lnSpc>
                <a:spcPct val="115000"/>
              </a:lnSpc>
              <a:buNone/>
              <a:tabLst>
                <a:tab algn="l" pos="0"/>
              </a:tabLst>
            </a:pPr>
            <a:r>
              <a:rPr b="0" lang="fr" sz="1300" spc="-1" strike="noStrike">
                <a:solidFill>
                  <a:schemeClr val="accent1"/>
                </a:solidFill>
                <a:latin typeface="Lato"/>
                <a:ea typeface="Lato"/>
              </a:rPr>
              <a:t>The process of extracting </a:t>
            </a:r>
            <a:r>
              <a:rPr b="1" lang="fr" sz="1300" spc="-1" strike="noStrike">
                <a:solidFill>
                  <a:schemeClr val="accent1"/>
                </a:solidFill>
                <a:latin typeface="Lato"/>
                <a:ea typeface="Lato"/>
              </a:rPr>
              <a:t>specific information from a text</a:t>
            </a:r>
            <a:r>
              <a:rPr b="0" lang="fr" sz="1300" spc="-1" strike="noStrike">
                <a:solidFill>
                  <a:schemeClr val="accent1"/>
                </a:solidFill>
                <a:latin typeface="Lato"/>
                <a:ea typeface="Lato"/>
              </a:rPr>
              <a:t> and answering questions based on that information.</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a:solidFill>
                  <a:schemeClr val="accent1"/>
                </a:solidFill>
                <a:latin typeface="Lato"/>
                <a:ea typeface="Lato"/>
              </a:rPr>
              <a:t>Examples: </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Extracting information about a person from a Wikipedia article and answering questions about their education and career.</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Extracting information about a company from a financial report and answering questions about their revenue and profits.</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729360" y="1354680"/>
            <a:ext cx="7685640" cy="53208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2nd Day</a:t>
            </a:r>
            <a:endParaRPr b="0" lang="en-US" sz="2600" spc="-1" strike="noStrike">
              <a:solidFill>
                <a:srgbClr val="000000"/>
              </a:solidFill>
              <a:latin typeface="Arial"/>
            </a:endParaRPr>
          </a:p>
        </p:txBody>
      </p:sp>
      <p:sp>
        <p:nvSpPr>
          <p:cNvPr id="168" name="PlaceHolder 2"/>
          <p:cNvSpPr>
            <a:spLocks noGrp="1"/>
          </p:cNvSpPr>
          <p:nvPr>
            <p:ph/>
          </p:nvPr>
        </p:nvSpPr>
        <p:spPr>
          <a:xfrm>
            <a:off x="729360" y="1828800"/>
            <a:ext cx="7685640" cy="2968920"/>
          </a:xfrm>
          <a:prstGeom prst="rect">
            <a:avLst/>
          </a:prstGeom>
          <a:noFill/>
          <a:ln w="0">
            <a:noFill/>
          </a:ln>
        </p:spPr>
        <p:txBody>
          <a:bodyPr lIns="91440" rIns="91440" tIns="91440" bIns="91440" anchor="t">
            <a:normAutofit fontScale="93333"/>
          </a:bodyPr>
          <a:p>
            <a:pPr marL="457200" indent="-311040">
              <a:lnSpc>
                <a:spcPct val="115000"/>
              </a:lnSpc>
              <a:buClr>
                <a:srgbClr val="595959"/>
              </a:buClr>
              <a:buFont typeface="Lato"/>
              <a:buAutoNum type="arabicPeriod"/>
            </a:pPr>
            <a:r>
              <a:rPr b="0" lang="fr" sz="1300" spc="-1" strike="noStrike">
                <a:solidFill>
                  <a:schemeClr val="accent1"/>
                </a:solidFill>
                <a:latin typeface="Lato"/>
                <a:ea typeface="Lato"/>
              </a:rPr>
              <a:t>Morning (~ 2h)</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fr" sz="1300" spc="-1" strike="noStrike">
                <a:solidFill>
                  <a:schemeClr val="accent1"/>
                </a:solidFill>
                <a:latin typeface="Lato"/>
                <a:ea typeface="Lato"/>
              </a:rPr>
              <a:t>Smallest remainder of Day 1</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fr" sz="1300" spc="-1" strike="noStrike">
                <a:solidFill>
                  <a:schemeClr val="accent1"/>
                </a:solidFill>
                <a:latin typeface="Lato"/>
                <a:ea typeface="Lato"/>
              </a:rPr>
              <a:t>King – Man + Woman</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fr" sz="1300" spc="-1" strike="noStrike">
                <a:solidFill>
                  <a:schemeClr val="accent1"/>
                </a:solidFill>
                <a:latin typeface="Lato"/>
                <a:ea typeface="Lato"/>
              </a:rPr>
              <a:t>Using advanced embedding techniques </a:t>
            </a:r>
            <a:endParaRPr b="0" lang="en-US" sz="1300" spc="-1" strike="noStrike">
              <a:solidFill>
                <a:srgbClr val="000000"/>
              </a:solidFill>
              <a:latin typeface="Arial"/>
            </a:endParaRPr>
          </a:p>
          <a:p>
            <a:pPr marL="864000" indent="0">
              <a:lnSpc>
                <a:spcPct val="100000"/>
              </a:lnSpc>
              <a:spcBef>
                <a:spcPts val="1134"/>
              </a:spcBef>
              <a:buNone/>
              <a:tabLst>
                <a:tab algn="l" pos="0"/>
              </a:tabLst>
            </a:pPr>
            <a:r>
              <a:rPr b="0" lang="fr" sz="1300" spc="-1" strike="noStrike">
                <a:solidFill>
                  <a:schemeClr val="accent1"/>
                </a:solidFill>
                <a:latin typeface="Lato"/>
                <a:ea typeface="Lato"/>
              </a:rPr>
              <a:t> </a:t>
            </a:r>
            <a:endParaRPr b="0" lang="en-US" sz="1300" spc="-1" strike="noStrike">
              <a:solidFill>
                <a:srgbClr val="000000"/>
              </a:solidFill>
              <a:latin typeface="Arial"/>
            </a:endParaRPr>
          </a:p>
          <a:p>
            <a:pPr marL="457200" indent="-311040">
              <a:lnSpc>
                <a:spcPct val="115000"/>
              </a:lnSpc>
              <a:buClr>
                <a:srgbClr val="595959"/>
              </a:buClr>
              <a:buFont typeface="Lato"/>
              <a:buAutoNum type="arabicPeriod"/>
              <a:tabLst>
                <a:tab algn="l" pos="0"/>
              </a:tabLst>
            </a:pPr>
            <a:r>
              <a:rPr b="0" lang="fr" sz="1300" spc="-1" strike="noStrike">
                <a:solidFill>
                  <a:schemeClr val="accent1"/>
                </a:solidFill>
                <a:latin typeface="Lato"/>
                <a:ea typeface="Lato"/>
              </a:rPr>
              <a:t>Afternoon (~ 4h)</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fr" sz="1300" spc="-1" strike="noStrike">
                <a:solidFill>
                  <a:schemeClr val="accent1"/>
                </a:solidFill>
                <a:latin typeface="Lato"/>
                <a:ea typeface="Lato"/>
              </a:rPr>
              <a:t>Gentle introduction to delivery API + front End</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fr" sz="1300" spc="-1" strike="noStrike">
                <a:solidFill>
                  <a:schemeClr val="accent1"/>
                </a:solidFill>
                <a:latin typeface="Lato"/>
                <a:ea typeface="Lato"/>
              </a:rPr>
              <a:t>Transfert learning</a:t>
            </a:r>
            <a:endParaRPr b="0" lang="en-US" sz="13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fr" sz="1300" spc="-1" strike="noStrike">
                <a:solidFill>
                  <a:schemeClr val="accent1"/>
                </a:solidFill>
                <a:latin typeface="Lato"/>
                <a:ea typeface="Lato"/>
              </a:rPr>
              <a:t>Fine Tuning</a:t>
            </a:r>
            <a:endParaRPr b="0" lang="en-US" sz="1300" spc="-1" strike="noStrike">
              <a:solidFill>
                <a:srgbClr val="000000"/>
              </a:solidFill>
              <a:latin typeface="Arial"/>
            </a:endParaRPr>
          </a:p>
          <a:p>
            <a:pPr marL="864000" indent="0">
              <a:lnSpc>
                <a:spcPct val="100000"/>
              </a:lnSpc>
              <a:spcBef>
                <a:spcPts val="1134"/>
              </a:spcBef>
              <a:buNone/>
              <a:tabLst>
                <a:tab algn="l" pos="0"/>
              </a:tabLst>
            </a:pPr>
            <a:endParaRPr b="0" lang="en-US" sz="1300" spc="-1" strike="noStrike">
              <a:solidFill>
                <a:srgbClr val="000000"/>
              </a:solidFill>
              <a:latin typeface="Arial"/>
            </a:endParaRPr>
          </a:p>
        </p:txBody>
      </p:sp>
      <p:pic>
        <p:nvPicPr>
          <p:cNvPr id="169" name="" descr=""/>
          <p:cNvPicPr/>
          <p:nvPr/>
        </p:nvPicPr>
        <p:blipFill>
          <a:blip r:embed="rId1"/>
          <a:stretch/>
        </p:blipFill>
        <p:spPr>
          <a:xfrm>
            <a:off x="7591680" y="0"/>
            <a:ext cx="1549440" cy="1159920"/>
          </a:xfrm>
          <a:prstGeom prst="rect">
            <a:avLst/>
          </a:prstGeom>
          <a:ln w="0">
            <a:noFill/>
          </a:ln>
        </p:spPr>
      </p:pic>
      <p:sp>
        <p:nvSpPr>
          <p:cNvPr id="170" name="Google Shape;88;p 5"/>
          <p:cNvSpPr/>
          <p:nvPr/>
        </p:nvSpPr>
        <p:spPr>
          <a:xfrm>
            <a:off x="7772400" y="4816440"/>
            <a:ext cx="1348560" cy="275400"/>
          </a:xfrm>
          <a:prstGeom prst="rect">
            <a:avLst/>
          </a:prstGeom>
          <a:noFill/>
          <a:ln w="0">
            <a:noFill/>
          </a:ln>
        </p:spPr>
        <p:style>
          <a:lnRef idx="0"/>
          <a:fillRef idx="0"/>
          <a:effectRef idx="0"/>
          <a:fontRef idx="minor"/>
        </p:style>
        <p:txBody>
          <a:bodyPr lIns="90000" rIns="90000" tIns="69120" bIns="69120" anchor="t">
            <a:spAutoFit/>
          </a:bodyPr>
          <a:p>
            <a:pPr>
              <a:lnSpc>
                <a:spcPct val="100000"/>
              </a:lnSpc>
              <a:tabLst>
                <a:tab algn="l" pos="0"/>
              </a:tabLst>
            </a:pPr>
            <a:r>
              <a:rPr b="1" lang="fr" sz="900" spc="-1" strike="noStrike">
                <a:solidFill>
                  <a:srgbClr val="ffffff"/>
                </a:solidFill>
                <a:latin typeface="Lato"/>
                <a:ea typeface="Lato"/>
              </a:rPr>
              <a:t>Alexandre Gazagnes</a:t>
            </a:r>
            <a:endParaRPr b="0" lang="en-US" sz="900" spc="-1" strike="noStrike">
              <a:solidFill>
                <a:srgbClr val="000000"/>
              </a:solidFill>
              <a:latin typeface="Arial"/>
            </a:endParaRPr>
          </a:p>
        </p:txBody>
      </p:sp>
      <p:sp>
        <p:nvSpPr>
          <p:cNvPr id="171" name="Google Shape;88;p 6"/>
          <p:cNvSpPr/>
          <p:nvPr/>
        </p:nvSpPr>
        <p:spPr>
          <a:xfrm>
            <a:off x="7772400" y="4816440"/>
            <a:ext cx="1348560" cy="275400"/>
          </a:xfrm>
          <a:prstGeom prst="rect">
            <a:avLst/>
          </a:prstGeom>
          <a:noFill/>
          <a:ln w="0">
            <a:noFill/>
          </a:ln>
        </p:spPr>
        <p:style>
          <a:lnRef idx="0"/>
          <a:fillRef idx="0"/>
          <a:effectRef idx="0"/>
          <a:fontRef idx="minor"/>
        </p:style>
        <p:txBody>
          <a:bodyPr lIns="90000" rIns="90000" tIns="69120" bIns="69120" anchor="t">
            <a:spAutoFit/>
          </a:bodyPr>
          <a:p>
            <a:pPr>
              <a:lnSpc>
                <a:spcPct val="100000"/>
              </a:lnSpc>
              <a:tabLst>
                <a:tab algn="l" pos="0"/>
              </a:tabLst>
            </a:pPr>
            <a:r>
              <a:rPr b="1" lang="fr" sz="900" spc="-1" strike="noStrike">
                <a:solidFill>
                  <a:srgbClr val="000000"/>
                </a:solidFill>
                <a:latin typeface="Lato"/>
                <a:ea typeface="Lato"/>
              </a:rPr>
              <a:t>Alexandre Gazagnes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Translation</a:t>
            </a:r>
            <a:endParaRPr b="0" lang="en-US" sz="2600" spc="-1" strike="noStrike">
              <a:solidFill>
                <a:srgbClr val="000000"/>
              </a:solidFill>
              <a:latin typeface="Arial"/>
            </a:endParaRPr>
          </a:p>
        </p:txBody>
      </p:sp>
      <p:sp>
        <p:nvSpPr>
          <p:cNvPr id="217"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The process of converting text from one language to another.</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a:solidFill>
                  <a:schemeClr val="accent1"/>
                </a:solidFill>
                <a:latin typeface="Lato"/>
                <a:ea typeface="Lato"/>
              </a:rPr>
              <a:t>Example:</a:t>
            </a:r>
            <a:endParaRPr b="0" lang="en-US" sz="1300" spc="-1" strike="noStrike">
              <a:solidFill>
                <a:srgbClr val="000000"/>
              </a:solidFill>
              <a:latin typeface="Arial"/>
            </a:endParaRPr>
          </a:p>
          <a:p>
            <a:pPr marL="457200" indent="-311040" algn="just">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Translating a Spanish news article into English.</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These models can also be adopted to generate voice : Text-to-Speech</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Summarization</a:t>
            </a:r>
            <a:endParaRPr b="0" lang="en-US" sz="2600" spc="-1" strike="noStrike">
              <a:solidFill>
                <a:srgbClr val="000000"/>
              </a:solidFill>
              <a:latin typeface="Arial"/>
            </a:endParaRPr>
          </a:p>
        </p:txBody>
      </p:sp>
      <p:sp>
        <p:nvSpPr>
          <p:cNvPr id="219"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The process of </a:t>
            </a:r>
            <a:r>
              <a:rPr b="1" lang="fr" sz="1300" spc="-1" strike="noStrike">
                <a:solidFill>
                  <a:schemeClr val="accent1"/>
                </a:solidFill>
                <a:latin typeface="Lato"/>
                <a:ea typeface="Lato"/>
              </a:rPr>
              <a:t>condensing a text</a:t>
            </a:r>
            <a:r>
              <a:rPr b="0" lang="fr" sz="1300" spc="-1" strike="noStrike">
                <a:solidFill>
                  <a:schemeClr val="accent1"/>
                </a:solidFill>
                <a:latin typeface="Lato"/>
                <a:ea typeface="Lato"/>
              </a:rPr>
              <a:t> to its main points or </a:t>
            </a:r>
            <a:r>
              <a:rPr b="1" lang="fr" sz="1300" spc="-1" strike="noStrike">
                <a:solidFill>
                  <a:schemeClr val="accent1"/>
                </a:solidFill>
                <a:latin typeface="Lato"/>
                <a:ea typeface="Lato"/>
              </a:rPr>
              <a:t>key information</a:t>
            </a:r>
            <a:r>
              <a:rPr b="0" lang="fr" sz="1300" spc="-1" strike="noStrike">
                <a:solidFill>
                  <a:schemeClr val="accent1"/>
                </a:solidFill>
                <a:latin typeface="Lato"/>
                <a:ea typeface="Lato"/>
              </a:rPr>
              <a:t>.</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a:solidFill>
                  <a:schemeClr val="accent1"/>
                </a:solidFill>
                <a:latin typeface="Lato"/>
                <a:ea typeface="Lato"/>
              </a:rPr>
              <a:t>Examples: </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Summarizing a long research paper into a brief summary for a conference presentation.</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Summarizing a news article about a complex legal case into a summary for a non-legal audience.</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Topic Modeling</a:t>
            </a:r>
            <a:endParaRPr b="0" lang="en-US" sz="2600" spc="-1" strike="noStrike">
              <a:solidFill>
                <a:srgbClr val="000000"/>
              </a:solidFill>
              <a:latin typeface="Arial"/>
            </a:endParaRPr>
          </a:p>
        </p:txBody>
      </p:sp>
      <p:sp>
        <p:nvSpPr>
          <p:cNvPr id="221" name="PlaceHolder 2"/>
          <p:cNvSpPr>
            <a:spLocks noGrp="1"/>
          </p:cNvSpPr>
          <p:nvPr>
            <p:ph/>
          </p:nvPr>
        </p:nvSpPr>
        <p:spPr>
          <a:xfrm>
            <a:off x="729360" y="2079000"/>
            <a:ext cx="7782120" cy="2841840"/>
          </a:xfrm>
          <a:prstGeom prst="rect">
            <a:avLst/>
          </a:prstGeom>
          <a:noFill/>
          <a:ln w="0">
            <a:noFill/>
          </a:ln>
        </p:spPr>
        <p:txBody>
          <a:bodyPr lIns="91440" rIns="91440" tIns="91440" bIns="91440" anchor="t">
            <a:normAutofit fontScale="93333" lnSpcReduction="10000"/>
          </a:bodyPr>
          <a:p>
            <a:pPr indent="0" algn="just">
              <a:lnSpc>
                <a:spcPct val="115000"/>
              </a:lnSpc>
              <a:buNone/>
              <a:tabLst>
                <a:tab algn="l" pos="0"/>
              </a:tabLst>
            </a:pPr>
            <a:r>
              <a:rPr b="0" lang="fr" sz="1300" spc="-1" strike="noStrike">
                <a:solidFill>
                  <a:schemeClr val="accent1"/>
                </a:solidFill>
                <a:latin typeface="Lato"/>
                <a:ea typeface="Lato"/>
              </a:rPr>
              <a:t>The goal of topic modeling is to uncover the underlying structure and patterns in the data, and to group together documents that are related to each other based on their content.</a:t>
            </a:r>
            <a:endParaRPr b="0" lang="en-US" sz="1300" spc="-1" strike="noStrike">
              <a:solidFill>
                <a:srgbClr val="000000"/>
              </a:solidFill>
              <a:latin typeface="Arial"/>
            </a:endParaRPr>
          </a:p>
          <a:p>
            <a:pPr indent="0" algn="just">
              <a:lnSpc>
                <a:spcPct val="115000"/>
              </a:lnSpc>
              <a:spcBef>
                <a:spcPts val="1199"/>
              </a:spcBef>
              <a:buNone/>
              <a:tabLst>
                <a:tab algn="l" pos="0"/>
              </a:tabLst>
            </a:pPr>
            <a:r>
              <a:rPr b="0" lang="fr" sz="1300" spc="-1" strike="noStrike">
                <a:solidFill>
                  <a:schemeClr val="accent1"/>
                </a:solidFill>
                <a:latin typeface="Lato"/>
                <a:ea typeface="Lato"/>
              </a:rPr>
              <a:t>Topic modeling algorithms typically use techniques such as latent Dirichlet allocation (LDA) to identify the underlying topics present in a set of documents. These topics may be represented as a set of keywords or phrases, and each document may be assigned a probability distribution over the topics, indicating the degree to which it relates to each topic</a:t>
            </a:r>
            <a:endParaRPr b="0" lang="en-US" sz="1300" spc="-1" strike="noStrike">
              <a:solidFill>
                <a:srgbClr val="000000"/>
              </a:solidFill>
              <a:latin typeface="Arial"/>
            </a:endParaRPr>
          </a:p>
          <a:p>
            <a:pPr indent="0" algn="just">
              <a:lnSpc>
                <a:spcPct val="115000"/>
              </a:lnSpc>
              <a:spcBef>
                <a:spcPts val="1199"/>
              </a:spcBef>
              <a:buNone/>
              <a:tabLst>
                <a:tab algn="l" pos="0"/>
              </a:tabLst>
            </a:pPr>
            <a:r>
              <a:rPr b="0" lang="fr" sz="1300" spc="-1" strike="noStrike">
                <a:solidFill>
                  <a:schemeClr val="accent1"/>
                </a:solidFill>
                <a:latin typeface="Lato"/>
                <a:ea typeface="Lato"/>
              </a:rPr>
              <a:t>Examples:</a:t>
            </a:r>
            <a:endParaRPr b="0" lang="en-US" sz="1300" spc="-1" strike="noStrike">
              <a:solidFill>
                <a:srgbClr val="000000"/>
              </a:solidFill>
              <a:latin typeface="Arial"/>
            </a:endParaRPr>
          </a:p>
          <a:p>
            <a:pPr marL="457200" indent="-311040" algn="just">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A news organization may use topic modeling to identify the most common themes and issues discussed in their articles, and to group similar articles together for easier organization and analysis.</a:t>
            </a:r>
            <a:endParaRPr b="0" lang="en-US" sz="1300" spc="-1" strike="noStrike">
              <a:solidFill>
                <a:srgbClr val="000000"/>
              </a:solidFill>
              <a:latin typeface="Arial"/>
            </a:endParaRPr>
          </a:p>
          <a:p>
            <a:pPr marL="457200" indent="-311040" algn="just">
              <a:lnSpc>
                <a:spcPct val="115000"/>
              </a:lnSpc>
              <a:buClr>
                <a:srgbClr val="595959"/>
              </a:buClr>
              <a:buFont typeface="Lato"/>
              <a:buChar char="●"/>
              <a:tabLst>
                <a:tab algn="l" pos="0"/>
              </a:tabLst>
            </a:pPr>
            <a:r>
              <a:rPr b="0" lang="fr" sz="1300" spc="-1" strike="noStrike">
                <a:solidFill>
                  <a:schemeClr val="accent1"/>
                </a:solidFill>
                <a:latin typeface="Lato"/>
                <a:ea typeface="Lato"/>
              </a:rPr>
              <a:t>A social media monitoring tool may use topic modeling to identify the most frequently discussed topics and hashtags on a particular platform, and to track changes in these topics over time.</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Text Generation &amp; Prompting</a:t>
            </a:r>
            <a:endParaRPr b="0" lang="en-US" sz="2600" spc="-1" strike="noStrike">
              <a:solidFill>
                <a:srgbClr val="000000"/>
              </a:solidFill>
              <a:latin typeface="Arial"/>
            </a:endParaRPr>
          </a:p>
        </p:txBody>
      </p:sp>
      <p:sp>
        <p:nvSpPr>
          <p:cNvPr id="223" name="PlaceHolder 2"/>
          <p:cNvSpPr>
            <a:spLocks noGrp="1"/>
          </p:cNvSpPr>
          <p:nvPr>
            <p:ph/>
          </p:nvPr>
        </p:nvSpPr>
        <p:spPr>
          <a:xfrm>
            <a:off x="729360" y="2079000"/>
            <a:ext cx="7686720" cy="292392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The process of creating new text based on a given input or set of parameters.  </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a:solidFill>
                  <a:schemeClr val="accent1"/>
                </a:solidFill>
                <a:latin typeface="Lato"/>
                <a:ea typeface="Lato"/>
              </a:rPr>
              <a:t>Prompting refers to the process of providing input, context and/or starting point for a text generation.</a:t>
            </a:r>
            <a:endParaRPr b="0" lang="en-US" sz="1300" spc="-1" strike="noStrike">
              <a:solidFill>
                <a:srgbClr val="000000"/>
              </a:solidFill>
              <a:latin typeface="Arial"/>
            </a:endParaRPr>
          </a:p>
          <a:p>
            <a:pPr indent="0" algn="just">
              <a:lnSpc>
                <a:spcPct val="115000"/>
              </a:lnSpc>
              <a:spcBef>
                <a:spcPts val="1199"/>
              </a:spcBef>
              <a:buNone/>
              <a:tabLst>
                <a:tab algn="l" pos="0"/>
              </a:tabLst>
            </a:pPr>
            <a:r>
              <a:rPr b="0" lang="fr" sz="1300" spc="-1" strike="noStrike">
                <a:solidFill>
                  <a:schemeClr val="accent1"/>
                </a:solidFill>
                <a:latin typeface="Lato"/>
                <a:ea typeface="Lato"/>
              </a:rPr>
              <a:t>Examples: </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Generating personalized email responses based on the recipient's name and previous interactions with the company.</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Generating product descriptions for an e-commerce website based on the product's features and target audience.</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Generating creative headlines for news articles based on the content of the article.</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Generating social media posts for a brand based on current events and trending topics.</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Evaluation</a:t>
            </a:r>
            <a:endParaRPr b="0" lang="en-US" sz="2600" spc="-1" strike="noStrike">
              <a:solidFill>
                <a:srgbClr val="000000"/>
              </a:solidFill>
              <a:latin typeface="Arial"/>
            </a:endParaRPr>
          </a:p>
        </p:txBody>
      </p:sp>
      <p:sp>
        <p:nvSpPr>
          <p:cNvPr id="225" name="PlaceHolder 2"/>
          <p:cNvSpPr>
            <a:spLocks noGrp="1"/>
          </p:cNvSpPr>
          <p:nvPr>
            <p:ph/>
          </p:nvPr>
        </p:nvSpPr>
        <p:spPr>
          <a:xfrm>
            <a:off x="729360" y="2079000"/>
            <a:ext cx="7686720" cy="2844360"/>
          </a:xfrm>
          <a:prstGeom prst="rect">
            <a:avLst/>
          </a:prstGeom>
          <a:noFill/>
          <a:ln w="0">
            <a:noFill/>
          </a:ln>
        </p:spPr>
        <p:txBody>
          <a:bodyPr lIns="91440" rIns="91440" tIns="91440" bIns="91440" anchor="t">
            <a:normAutofit fontScale="75000"/>
          </a:bodyPr>
          <a:p>
            <a:pPr indent="0">
              <a:lnSpc>
                <a:spcPct val="115000"/>
              </a:lnSpc>
              <a:buNone/>
              <a:tabLst>
                <a:tab algn="l" pos="0"/>
              </a:tabLst>
            </a:pPr>
            <a:r>
              <a:rPr b="0" lang="fr" sz="1300" spc="-1" strike="noStrike">
                <a:solidFill>
                  <a:schemeClr val="accent1"/>
                </a:solidFill>
                <a:latin typeface="Lato"/>
                <a:ea typeface="Lato"/>
              </a:rPr>
              <a:t>There are several common evaluation metrics used in natural language processing (NLP) tasks, depending on the specific task and dataset. Some of the most common metrics include:</a:t>
            </a:r>
            <a:endParaRPr b="0" lang="en-US" sz="1300" spc="-1" strike="noStrike">
              <a:solidFill>
                <a:srgbClr val="000000"/>
              </a:solidFill>
              <a:latin typeface="Arial"/>
            </a:endParaRPr>
          </a:p>
          <a:p>
            <a:pPr marL="457200" indent="-298800">
              <a:lnSpc>
                <a:spcPct val="115000"/>
              </a:lnSpc>
              <a:spcBef>
                <a:spcPts val="1199"/>
              </a:spcBef>
              <a:buClr>
                <a:srgbClr val="595959"/>
              </a:buClr>
              <a:buFont typeface="Lato"/>
              <a:buChar char="●"/>
              <a:tabLst>
                <a:tab algn="l" pos="0"/>
              </a:tabLst>
            </a:pPr>
            <a:r>
              <a:rPr b="1" lang="fr" sz="1300" spc="-1" strike="noStrike">
                <a:solidFill>
                  <a:schemeClr val="accent1"/>
                </a:solidFill>
                <a:latin typeface="Lato"/>
                <a:ea typeface="Lato"/>
              </a:rPr>
              <a:t>Accuracy</a:t>
            </a:r>
            <a:r>
              <a:rPr b="0" lang="fr" sz="1300" spc="-1" strike="noStrike">
                <a:solidFill>
                  <a:schemeClr val="accent1"/>
                </a:solidFill>
                <a:latin typeface="Lato"/>
                <a:ea typeface="Lato"/>
              </a:rPr>
              <a:t>: This is the most basic and commonly used metric, which simply calculates the percentage of correctly predicted labels or outputs.</a:t>
            </a:r>
            <a:endParaRPr b="0" lang="en-US" sz="1300" spc="-1" strike="noStrike">
              <a:solidFill>
                <a:srgbClr val="000000"/>
              </a:solidFill>
              <a:latin typeface="Arial"/>
            </a:endParaRPr>
          </a:p>
          <a:p>
            <a:pPr marL="457200" indent="-298800">
              <a:lnSpc>
                <a:spcPct val="115000"/>
              </a:lnSpc>
              <a:buClr>
                <a:srgbClr val="595959"/>
              </a:buClr>
              <a:buFont typeface="Lato"/>
              <a:buChar char="●"/>
              <a:tabLst>
                <a:tab algn="l" pos="0"/>
              </a:tabLst>
            </a:pPr>
            <a:r>
              <a:rPr b="1" lang="fr" sz="1300" spc="-1" strike="noStrike">
                <a:solidFill>
                  <a:schemeClr val="accent1"/>
                </a:solidFill>
                <a:latin typeface="Lato"/>
                <a:ea typeface="Lato"/>
              </a:rPr>
              <a:t>Precision, Recall and F1-score</a:t>
            </a:r>
            <a:r>
              <a:rPr b="0" lang="fr" sz="1300" spc="-1" strike="noStrike">
                <a:solidFill>
                  <a:schemeClr val="accent1"/>
                </a:solidFill>
                <a:latin typeface="Lato"/>
                <a:ea typeface="Lato"/>
              </a:rPr>
              <a:t>: These are used for classification tasks and take into account both true positives and false positives. Precision is the number of true positives divided by the number of true positives and false positives, recall is the number of true positives divided by the number of true positives and false negatives, and F1-score is the harmonic mean of precision and recall.</a:t>
            </a:r>
            <a:endParaRPr b="0" lang="en-US" sz="1300" spc="-1" strike="noStrike">
              <a:solidFill>
                <a:srgbClr val="000000"/>
              </a:solidFill>
              <a:latin typeface="Arial"/>
            </a:endParaRPr>
          </a:p>
          <a:p>
            <a:pPr marL="457200" indent="-298800">
              <a:lnSpc>
                <a:spcPct val="115000"/>
              </a:lnSpc>
              <a:buClr>
                <a:srgbClr val="595959"/>
              </a:buClr>
              <a:buFont typeface="Lato"/>
              <a:buChar char="●"/>
              <a:tabLst>
                <a:tab algn="l" pos="0"/>
              </a:tabLst>
            </a:pPr>
            <a:r>
              <a:rPr b="1" lang="fr" sz="1300" spc="-1" strike="noStrike">
                <a:solidFill>
                  <a:schemeClr val="accent1"/>
                </a:solidFill>
                <a:latin typeface="Lato"/>
                <a:ea typeface="Lato"/>
              </a:rPr>
              <a:t>BLEU, ROUGE and METEOR:</a:t>
            </a:r>
            <a:r>
              <a:rPr b="0" lang="fr" sz="1300" spc="-1" strike="noStrike">
                <a:solidFill>
                  <a:schemeClr val="accent1"/>
                </a:solidFill>
                <a:latin typeface="Lato"/>
                <a:ea typeface="Lato"/>
              </a:rPr>
              <a:t> These are used for text generation tasks such as machine translation, summarization, and text completion. </a:t>
            </a:r>
            <a:r>
              <a:rPr b="1" lang="fr" sz="1300" spc="-1" strike="noStrike">
                <a:solidFill>
                  <a:schemeClr val="accent1"/>
                </a:solidFill>
                <a:latin typeface="Lato"/>
                <a:ea typeface="Lato"/>
              </a:rPr>
              <a:t>BLEU</a:t>
            </a:r>
            <a:r>
              <a:rPr b="0" lang="fr" sz="1300" spc="-1" strike="noStrike">
                <a:solidFill>
                  <a:schemeClr val="accent1"/>
                </a:solidFill>
                <a:latin typeface="Lato"/>
                <a:ea typeface="Lato"/>
              </a:rPr>
              <a:t> compares the generated text to one or more reference texts, </a:t>
            </a:r>
            <a:r>
              <a:rPr b="1" lang="fr" sz="1300" spc="-1" strike="noStrike">
                <a:solidFill>
                  <a:schemeClr val="accent1"/>
                </a:solidFill>
                <a:latin typeface="Lato"/>
                <a:ea typeface="Lato"/>
              </a:rPr>
              <a:t>ROUGE</a:t>
            </a:r>
            <a:r>
              <a:rPr b="0" lang="fr" sz="1300" spc="-1" strike="noStrike">
                <a:solidFill>
                  <a:schemeClr val="accent1"/>
                </a:solidFill>
                <a:latin typeface="Lato"/>
                <a:ea typeface="Lato"/>
              </a:rPr>
              <a:t> compares the generated text to a reference text, and </a:t>
            </a:r>
            <a:r>
              <a:rPr b="1" lang="fr" sz="1300" spc="-1" strike="noStrike">
                <a:solidFill>
                  <a:schemeClr val="accent1"/>
                </a:solidFill>
                <a:latin typeface="Lato"/>
                <a:ea typeface="Lato"/>
              </a:rPr>
              <a:t>METEOR</a:t>
            </a:r>
            <a:r>
              <a:rPr b="0" lang="fr" sz="1300" spc="-1" strike="noStrike">
                <a:solidFill>
                  <a:schemeClr val="accent1"/>
                </a:solidFill>
                <a:latin typeface="Lato"/>
                <a:ea typeface="Lato"/>
              </a:rPr>
              <a:t> compares the generated text to a reference text, taking into account synonyms and stemming.</a:t>
            </a:r>
            <a:endParaRPr b="0" lang="en-US" sz="1300" spc="-1" strike="noStrike">
              <a:solidFill>
                <a:srgbClr val="000000"/>
              </a:solidFill>
              <a:latin typeface="Arial"/>
            </a:endParaRPr>
          </a:p>
          <a:p>
            <a:pPr indent="0">
              <a:lnSpc>
                <a:spcPct val="115000"/>
              </a:lnSpc>
              <a:spcBef>
                <a:spcPts val="1199"/>
              </a:spcBef>
              <a:spcAft>
                <a:spcPts val="1199"/>
              </a:spcAft>
              <a:buNone/>
              <a:tabLst>
                <a:tab algn="l" pos="0"/>
              </a:tabLst>
            </a:pPr>
            <a:r>
              <a:rPr b="0" lang="fr" sz="1300" spc="-1" strike="noStrike">
                <a:solidFill>
                  <a:schemeClr val="accent1"/>
                </a:solidFill>
                <a:latin typeface="Lato"/>
                <a:ea typeface="Lato"/>
              </a:rPr>
              <a:t>It is important to note that these metrics should be chosen based on the specific NLP task, and that a single metric may not provide a complete picture of the model's performance.</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729360" y="864360"/>
            <a:ext cx="7018920" cy="2982960"/>
          </a:xfrm>
          <a:prstGeom prst="rect">
            <a:avLst/>
          </a:prstGeom>
          <a:noFill/>
          <a:ln w="0">
            <a:noFill/>
          </a:ln>
        </p:spPr>
        <p:txBody>
          <a:bodyPr lIns="91440" rIns="91440" tIns="91440" bIns="91440" anchor="ctr">
            <a:normAutofit/>
          </a:bodyPr>
          <a:p>
            <a:pPr indent="0">
              <a:lnSpc>
                <a:spcPct val="100000"/>
              </a:lnSpc>
              <a:buNone/>
              <a:tabLst>
                <a:tab algn="l" pos="0"/>
              </a:tabLst>
            </a:pPr>
            <a:r>
              <a:rPr b="1" lang="fr" sz="3600" spc="-1" strike="noStrike">
                <a:solidFill>
                  <a:schemeClr val="lt1"/>
                </a:solidFill>
                <a:latin typeface="Raleway"/>
                <a:ea typeface="Raleway"/>
              </a:rPr>
              <a:t>Practice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729360" y="1322280"/>
            <a:ext cx="7686360" cy="1516320"/>
          </a:xfrm>
          <a:prstGeom prst="rect">
            <a:avLst/>
          </a:prstGeom>
          <a:noFill/>
          <a:ln w="0">
            <a:noFill/>
          </a:ln>
        </p:spPr>
        <p:txBody>
          <a:bodyPr lIns="91440" rIns="91440" tIns="91440" bIns="91440" anchor="t">
            <a:normAutofit/>
          </a:bodyPr>
          <a:p>
            <a:pPr indent="0">
              <a:lnSpc>
                <a:spcPct val="100000"/>
              </a:lnSpc>
              <a:buNone/>
              <a:tabLst>
                <a:tab algn="l" pos="0"/>
              </a:tabLst>
            </a:pPr>
            <a:r>
              <a:rPr b="1" lang="fr" sz="3600" spc="-1" strike="noStrike">
                <a:solidFill>
                  <a:schemeClr val="lt1"/>
                </a:solidFill>
                <a:latin typeface="Raleway"/>
                <a:ea typeface="Raleway"/>
              </a:rPr>
              <a:t>Annexes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Annexes</a:t>
            </a:r>
            <a:endParaRPr b="0" lang="en-US" sz="2600" spc="-1" strike="noStrike">
              <a:solidFill>
                <a:srgbClr val="000000"/>
              </a:solidFill>
              <a:latin typeface="Arial"/>
            </a:endParaRPr>
          </a:p>
        </p:txBody>
      </p:sp>
      <p:sp>
        <p:nvSpPr>
          <p:cNvPr id="229"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To find dataset you can start by exploiting: </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u="sng">
                <a:solidFill>
                  <a:schemeClr val="hlink"/>
                </a:solidFill>
                <a:uFillTx/>
                <a:latin typeface="Lato"/>
                <a:ea typeface="Lato"/>
                <a:hlinkClick r:id="rId1"/>
              </a:rPr>
              <a:t>https://datasetsearch.research.google.com/</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u="sng">
                <a:solidFill>
                  <a:schemeClr val="hlink"/>
                </a:solidFill>
                <a:uFillTx/>
                <a:latin typeface="Lato"/>
                <a:ea typeface="Lato"/>
                <a:hlinkClick r:id="rId2"/>
              </a:rPr>
              <a:t>https://huggingface.co/datasets/viewer/</a:t>
            </a:r>
            <a:endParaRPr b="0" lang="en-US" sz="13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729360" y="1322280"/>
            <a:ext cx="7686360" cy="1516320"/>
          </a:xfrm>
          <a:prstGeom prst="rect">
            <a:avLst/>
          </a:prstGeom>
          <a:noFill/>
          <a:ln w="0">
            <a:noFill/>
          </a:ln>
        </p:spPr>
        <p:txBody>
          <a:bodyPr lIns="91440" rIns="91440" tIns="91440" bIns="91440" anchor="t">
            <a:normAutofit/>
          </a:bodyPr>
          <a:p>
            <a:pPr indent="0">
              <a:lnSpc>
                <a:spcPct val="100000"/>
              </a:lnSpc>
              <a:buNone/>
              <a:tabLst>
                <a:tab algn="l" pos="0"/>
              </a:tabLst>
            </a:pPr>
            <a:r>
              <a:rPr b="1" lang="fr" sz="3600" spc="-1" strike="noStrike">
                <a:solidFill>
                  <a:schemeClr val="lt1"/>
                </a:solidFill>
                <a:latin typeface="Raleway"/>
                <a:ea typeface="Raleway"/>
              </a:rPr>
              <a:t>NLP in Practice: Project Work</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p:nvPr>
        </p:nvSpPr>
        <p:spPr>
          <a:xfrm>
            <a:off x="729360" y="1392840"/>
            <a:ext cx="7686720" cy="360216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Conduct a study about trends in healthy food in 2022. This project could involve the following steps:</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0" lang="fr" sz="1300" spc="-1" strike="noStrike">
                <a:solidFill>
                  <a:schemeClr val="accent1"/>
                </a:solidFill>
                <a:latin typeface="Lato"/>
                <a:ea typeface="Lato"/>
              </a:rPr>
              <a:t>Collecting data on healthy food trends by scraping relevant information from websites, blogs, and social media platforms.</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Preprocessing the collected data by cleaning, normalizing, and tokenizing the text</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Using NLP techniques such as sentiment analysis, topic modeling, and named entity recognition to analyze the data and uncover trends in healthy food.</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Visualizing the results using charts and graphs to make the findings more clear and actionable.</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0" lang="fr" sz="1300" spc="-1" strike="noStrike">
                <a:solidFill>
                  <a:schemeClr val="accent1"/>
                </a:solidFill>
                <a:latin typeface="Lato"/>
                <a:ea typeface="Lato"/>
              </a:rPr>
              <a:t>Creating a report or presentation summarizing the findings and discussing their implications for the healthy food industry.</a:t>
            </a:r>
            <a:endParaRPr b="0" lang="en-US" sz="1300" spc="-1" strike="noStrike">
              <a:solidFill>
                <a:srgbClr val="000000"/>
              </a:solidFill>
              <a:latin typeface="Arial"/>
            </a:endParaRPr>
          </a:p>
          <a:p>
            <a:pPr indent="0">
              <a:lnSpc>
                <a:spcPct val="115000"/>
              </a:lnSpc>
              <a:spcBef>
                <a:spcPts val="1199"/>
              </a:spcBef>
              <a:spcAft>
                <a:spcPts val="1199"/>
              </a:spcAft>
              <a:buNone/>
              <a:tabLst>
                <a:tab algn="l" pos="0"/>
              </a:tabLst>
            </a:pPr>
            <a:r>
              <a:rPr b="0" lang="fr" sz="1300" spc="-1" strike="noStrike">
                <a:solidFill>
                  <a:schemeClr val="accent1"/>
                </a:solidFill>
                <a:latin typeface="Lato"/>
                <a:ea typeface="Lato"/>
              </a:rPr>
              <a:t>This project would allow students to apply their NLP skills to a real-world problem and gain a better understanding of trends in healthy food. Additionally, it could be possible to share the findings with relevant stakeholders in the food industry and potentially have an impact.</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729360" y="1322280"/>
            <a:ext cx="7686360" cy="1516320"/>
          </a:xfrm>
          <a:prstGeom prst="rect">
            <a:avLst/>
          </a:prstGeom>
          <a:noFill/>
          <a:ln w="0">
            <a:noFill/>
          </a:ln>
        </p:spPr>
        <p:txBody>
          <a:bodyPr lIns="91440" rIns="91440" tIns="91440" bIns="91440" anchor="t">
            <a:normAutofit/>
          </a:bodyPr>
          <a:p>
            <a:pPr indent="0">
              <a:lnSpc>
                <a:spcPct val="100000"/>
              </a:lnSpc>
              <a:buNone/>
              <a:tabLst>
                <a:tab algn="l" pos="0"/>
              </a:tabLst>
            </a:pPr>
            <a:r>
              <a:rPr b="1" lang="fr" sz="3600" spc="-1" strike="noStrike">
                <a:solidFill>
                  <a:schemeClr val="lt1"/>
                </a:solidFill>
                <a:latin typeface="Raleway"/>
                <a:ea typeface="Raleway"/>
              </a:rPr>
              <a:t>First … Let’s Talk ! </a:t>
            </a:r>
            <a:endParaRPr b="0" lang="en-US" sz="3600" spc="-1" strike="noStrike">
              <a:solidFill>
                <a:srgbClr val="000000"/>
              </a:solidFill>
              <a:latin typeface="Arial"/>
            </a:endParaRPr>
          </a:p>
        </p:txBody>
      </p:sp>
      <p:pic>
        <p:nvPicPr>
          <p:cNvPr id="173" name="" descr=""/>
          <p:cNvPicPr/>
          <p:nvPr/>
        </p:nvPicPr>
        <p:blipFill>
          <a:blip r:embed="rId1"/>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Collecting data on healthy food trends</a:t>
            </a:r>
            <a:endParaRPr b="0" lang="en-US" sz="2600" spc="-1" strike="noStrike">
              <a:solidFill>
                <a:srgbClr val="000000"/>
              </a:solidFill>
              <a:latin typeface="Arial"/>
            </a:endParaRPr>
          </a:p>
        </p:txBody>
      </p:sp>
      <p:sp>
        <p:nvSpPr>
          <p:cNvPr id="233"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fontScale="93333" lnSpcReduction="10000"/>
          </a:bodyPr>
          <a:p>
            <a:pPr indent="0">
              <a:lnSpc>
                <a:spcPct val="115000"/>
              </a:lnSpc>
              <a:buNone/>
              <a:tabLst>
                <a:tab algn="l" pos="0"/>
              </a:tabLst>
            </a:pPr>
            <a:r>
              <a:rPr b="0" lang="fr" sz="1300" spc="-1" strike="noStrike">
                <a:solidFill>
                  <a:schemeClr val="accent1"/>
                </a:solidFill>
                <a:latin typeface="Lato"/>
                <a:ea typeface="Lato"/>
              </a:rPr>
              <a:t>One example of where you could collect data for this NLP project on healthy food trends in 2022 would be </a:t>
            </a:r>
            <a:r>
              <a:rPr b="0" lang="fr" sz="1300" spc="-1" strike="noStrike">
                <a:solidFill>
                  <a:schemeClr val="accent1"/>
                </a:solidFill>
                <a:latin typeface="Lato"/>
                <a:ea typeface="Lato"/>
              </a:rPr>
              <a:t>from social media platforms such as Twitter, Instagram, and Facebook. You could use the social media APIs </a:t>
            </a:r>
            <a:r>
              <a:rPr b="0" lang="fr" sz="1300" spc="-1" strike="noStrike">
                <a:solidFill>
                  <a:schemeClr val="accent1"/>
                </a:solidFill>
                <a:latin typeface="Lato"/>
                <a:ea typeface="Lato"/>
              </a:rPr>
              <a:t>to access data on posts and comments related to healthy food, such as those containing keywords like </a:t>
            </a:r>
            <a:r>
              <a:rPr b="0" lang="fr" sz="1300" spc="-1" strike="noStrike">
                <a:solidFill>
                  <a:schemeClr val="accent1"/>
                </a:solidFill>
                <a:latin typeface="Lato"/>
                <a:ea typeface="Lato"/>
              </a:rPr>
              <a:t>"organic," "plant-based," "gluten-free," etc. You could also use hashtags such as #healthyeating or </a:t>
            </a:r>
            <a:r>
              <a:rPr b="0" lang="fr" sz="1300" spc="-1" strike="noStrike">
                <a:solidFill>
                  <a:schemeClr val="accent1"/>
                </a:solidFill>
                <a:latin typeface="Lato"/>
                <a:ea typeface="Lato"/>
              </a:rPr>
              <a:t>#plantbaseddiet to find relevant content.</a:t>
            </a:r>
            <a:endParaRPr b="0" lang="en-US" sz="1300" spc="-1" strike="noStrike">
              <a:solidFill>
                <a:srgbClr val="000000"/>
              </a:solidFill>
              <a:latin typeface="Arial"/>
            </a:endParaRPr>
          </a:p>
          <a:p>
            <a:pPr indent="0">
              <a:lnSpc>
                <a:spcPct val="115000"/>
              </a:lnSpc>
              <a:spcBef>
                <a:spcPts val="1199"/>
              </a:spcBef>
              <a:buNone/>
              <a:tabLst>
                <a:tab algn="l" pos="0"/>
              </a:tabLst>
            </a:pPr>
            <a:endParaRPr b="0" lang="en-US" sz="1300" spc="-1" strike="noStrike">
              <a:solidFill>
                <a:srgbClr val="000000"/>
              </a:solidFill>
              <a:latin typeface="Arial"/>
            </a:endParaRPr>
          </a:p>
          <a:p>
            <a:pPr indent="0">
              <a:lnSpc>
                <a:spcPct val="115000"/>
              </a:lnSpc>
              <a:spcBef>
                <a:spcPts val="1199"/>
              </a:spcBef>
              <a:spcAft>
                <a:spcPts val="1199"/>
              </a:spcAft>
              <a:buNone/>
              <a:tabLst>
                <a:tab algn="l" pos="0"/>
              </a:tabLst>
            </a:pPr>
            <a:r>
              <a:rPr b="0" lang="fr" sz="1300" spc="-1" strike="noStrike">
                <a:solidFill>
                  <a:schemeClr val="accent1"/>
                </a:solidFill>
                <a:latin typeface="Lato"/>
                <a:ea typeface="Lato"/>
              </a:rPr>
              <a:t>Another example would be scraping websites that specialize in healthy food recipes and nutrition </a:t>
            </a:r>
            <a:r>
              <a:rPr b="0" lang="fr" sz="1300" spc="-1" strike="noStrike">
                <a:solidFill>
                  <a:schemeClr val="accent1"/>
                </a:solidFill>
                <a:latin typeface="Lato"/>
                <a:ea typeface="Lato"/>
              </a:rPr>
              <a:t>information, such as Whole Foods, EatingWell, and Healthline. These websites contain a lot of useful </a:t>
            </a:r>
            <a:r>
              <a:rPr b="0" lang="fr" sz="1300" spc="-1" strike="noStrike">
                <a:solidFill>
                  <a:schemeClr val="accent1"/>
                </a:solidFill>
                <a:latin typeface="Lato"/>
                <a:ea typeface="Lato"/>
              </a:rPr>
              <a:t>information on healthy food trends, such as recipes, ingredients, and nutritional information.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HuggingFace NLP Tasks classification</a:t>
            </a:r>
            <a:endParaRPr b="0" lang="en-US" sz="2600" spc="-1" strike="noStrike">
              <a:solidFill>
                <a:srgbClr val="000000"/>
              </a:solidFill>
              <a:latin typeface="Arial"/>
            </a:endParaRPr>
          </a:p>
        </p:txBody>
      </p:sp>
      <p:pic>
        <p:nvPicPr>
          <p:cNvPr id="235" name="Google Shape;326;p53" descr=""/>
          <p:cNvPicPr/>
          <p:nvPr/>
        </p:nvPicPr>
        <p:blipFill>
          <a:blip r:embed="rId1"/>
          <a:stretch/>
        </p:blipFill>
        <p:spPr>
          <a:xfrm>
            <a:off x="1965600" y="2122920"/>
            <a:ext cx="4845960" cy="27450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a:bodyPr>
          <a:p>
            <a:pPr indent="0" algn="ctr">
              <a:buNone/>
            </a:pPr>
            <a:endParaRPr b="0" lang="en-US" sz="1800" spc="-1" strike="noStrike">
              <a:solidFill>
                <a:srgbClr val="000000"/>
              </a:solidFill>
              <a:latin typeface="Arial"/>
            </a:endParaRPr>
          </a:p>
        </p:txBody>
      </p:sp>
      <p:sp>
        <p:nvSpPr>
          <p:cNvPr id="237"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u="sng">
                <a:solidFill>
                  <a:schemeClr val="hlink"/>
                </a:solidFill>
                <a:uFillTx/>
                <a:latin typeface="Lato"/>
                <a:ea typeface="Lato"/>
                <a:hlinkClick r:id="rId1"/>
              </a:rPr>
              <a:t>https://github.com/wandb/examples</a:t>
            </a:r>
            <a:endParaRPr b="0" lang="en-US" sz="1300" spc="-1" strike="noStrike">
              <a:solidFill>
                <a:srgbClr val="000000"/>
              </a:solidFill>
              <a:latin typeface="Arial"/>
            </a:endParaRPr>
          </a:p>
          <a:p>
            <a:pPr indent="0">
              <a:lnSpc>
                <a:spcPct val="115000"/>
              </a:lnSpc>
              <a:spcBef>
                <a:spcPts val="1199"/>
              </a:spcBef>
              <a:buNone/>
              <a:tabLst>
                <a:tab algn="l" pos="0"/>
              </a:tabLst>
            </a:pPr>
            <a:r>
              <a:rPr b="0" lang="fr" sz="1300" spc="-1" strike="noStrike" u="sng">
                <a:solidFill>
                  <a:schemeClr val="hlink"/>
                </a:solidFill>
                <a:uFillTx/>
                <a:latin typeface="Lato"/>
                <a:ea typeface="Lato"/>
                <a:hlinkClick r:id="rId2"/>
              </a:rPr>
              <a:t>https://wandb.ai/ayush-thakur/huggingface/reports/How-To-Fine-Tune-HuggingFace-Transformers-on-a-Custom-Dataset--Vmlldzo0MzQ2MDc</a:t>
            </a:r>
            <a:endParaRPr b="0" lang="en-US" sz="13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916560" y="619560"/>
            <a:ext cx="8418960" cy="50947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Any Business ideas, techs projects to bring in ? </a:t>
            </a:r>
            <a:endParaRPr b="0" lang="en-US" sz="2600" spc="-1" strike="noStrike">
              <a:solidFill>
                <a:srgbClr val="000000"/>
              </a:solidFill>
              <a:latin typeface="Arial"/>
            </a:endParaRPr>
          </a:p>
        </p:txBody>
      </p:sp>
      <p:sp>
        <p:nvSpPr>
          <p:cNvPr id="240" name="PlaceHolder 2"/>
          <p:cNvSpPr>
            <a:spLocks noGrp="1"/>
          </p:cNvSpPr>
          <p:nvPr>
            <p:ph/>
          </p:nvPr>
        </p:nvSpPr>
        <p:spPr>
          <a:xfrm>
            <a:off x="729360" y="1828800"/>
            <a:ext cx="7686720" cy="2970000"/>
          </a:xfrm>
          <a:prstGeom prst="rect">
            <a:avLst/>
          </a:prstGeom>
          <a:noFill/>
          <a:ln w="0">
            <a:noFill/>
          </a:ln>
        </p:spPr>
        <p:txBody>
          <a:bodyPr lIns="91440" rIns="91440" tIns="91440" bIns="91440" anchor="t">
            <a:normAutofit/>
          </a:bodyPr>
          <a:p>
            <a:pPr marL="457200" indent="-311040">
              <a:lnSpc>
                <a:spcPct val="115000"/>
              </a:lnSpc>
              <a:spcBef>
                <a:spcPts val="283"/>
              </a:spcBef>
              <a:spcAft>
                <a:spcPts val="283"/>
              </a:spcAft>
              <a:buClr>
                <a:srgbClr val="595959"/>
              </a:buClr>
              <a:buFont typeface="Lato"/>
              <a:buAutoNum type="arabicPeriod"/>
            </a:pPr>
            <a:r>
              <a:rPr b="0" lang="fr" sz="1300" spc="-1" strike="noStrike">
                <a:solidFill>
                  <a:schemeClr val="accent1"/>
                </a:solidFill>
                <a:latin typeface="Lato"/>
                <a:ea typeface="Lato"/>
              </a:rPr>
              <a:t>.</a:t>
            </a:r>
            <a:endParaRPr b="0" lang="en-US" sz="1300" spc="-1" strike="noStrike">
              <a:solidFill>
                <a:srgbClr val="000000"/>
              </a:solidFill>
              <a:latin typeface="Arial"/>
            </a:endParaRPr>
          </a:p>
          <a:p>
            <a:pPr marL="457200" indent="-311040">
              <a:lnSpc>
                <a:spcPct val="115000"/>
              </a:lnSpc>
              <a:spcBef>
                <a:spcPts val="283"/>
              </a:spcBef>
              <a:spcAft>
                <a:spcPts val="283"/>
              </a:spcAft>
              <a:buClr>
                <a:srgbClr val="595959"/>
              </a:buClr>
              <a:buFont typeface="Lato"/>
              <a:buAutoNum type="arabicPeriod"/>
            </a:pPr>
            <a:r>
              <a:rPr b="0" lang="fr" sz="1300" spc="-1" strike="noStrike">
                <a:solidFill>
                  <a:schemeClr val="accent1"/>
                </a:solidFill>
                <a:latin typeface="Lato"/>
                <a:ea typeface="Lato"/>
              </a:rPr>
              <a:t>. </a:t>
            </a:r>
            <a:endParaRPr b="0" lang="en-US" sz="1300" spc="-1" strike="noStrike">
              <a:solidFill>
                <a:srgbClr val="000000"/>
              </a:solidFill>
              <a:latin typeface="Arial"/>
            </a:endParaRPr>
          </a:p>
          <a:p>
            <a:pPr marL="457200" indent="-311040">
              <a:lnSpc>
                <a:spcPct val="115000"/>
              </a:lnSpc>
              <a:spcBef>
                <a:spcPts val="283"/>
              </a:spcBef>
              <a:spcAft>
                <a:spcPts val="283"/>
              </a:spcAft>
              <a:buClr>
                <a:srgbClr val="595959"/>
              </a:buClr>
              <a:buFont typeface="Lato"/>
              <a:buAutoNum type="arabicPeriod"/>
            </a:pPr>
            <a:r>
              <a:rPr b="0" lang="fr" sz="1300" spc="-1" strike="noStrike">
                <a:solidFill>
                  <a:schemeClr val="accent1"/>
                </a:solidFill>
                <a:latin typeface="Lato"/>
                <a:ea typeface="Lato"/>
              </a:rPr>
              <a:t>.</a:t>
            </a:r>
            <a:endParaRPr b="0" lang="en-US" sz="1300" spc="-1" strike="noStrike">
              <a:solidFill>
                <a:srgbClr val="000000"/>
              </a:solidFill>
              <a:latin typeface="Arial"/>
            </a:endParaRPr>
          </a:p>
          <a:p>
            <a:pPr marL="457200" indent="-311040">
              <a:lnSpc>
                <a:spcPct val="115000"/>
              </a:lnSpc>
              <a:spcBef>
                <a:spcPts val="283"/>
              </a:spcBef>
              <a:spcAft>
                <a:spcPts val="283"/>
              </a:spcAft>
              <a:buClr>
                <a:srgbClr val="595959"/>
              </a:buClr>
              <a:buFont typeface="Lato"/>
              <a:buAutoNum type="arabicPeriod"/>
            </a:pPr>
            <a:r>
              <a:rPr b="0" lang="fr" sz="1300" spc="-1" strike="noStrike">
                <a:solidFill>
                  <a:schemeClr val="accent1"/>
                </a:solidFill>
                <a:latin typeface="Lato"/>
                <a:ea typeface="Lato"/>
              </a:rPr>
              <a:t>. </a:t>
            </a:r>
            <a:endParaRPr b="0" lang="en-US" sz="1300" spc="-1" strike="noStrike">
              <a:solidFill>
                <a:srgbClr val="000000"/>
              </a:solidFill>
              <a:latin typeface="Arial"/>
            </a:endParaRPr>
          </a:p>
        </p:txBody>
      </p:sp>
      <p:pic>
        <p:nvPicPr>
          <p:cNvPr id="241" name="" descr=""/>
          <p:cNvPicPr/>
          <p:nvPr/>
        </p:nvPicPr>
        <p:blipFill>
          <a:blip r:embed="rId1"/>
          <a:stretch/>
        </p:blipFill>
        <p:spPr>
          <a:xfrm>
            <a:off x="7591680" y="0"/>
            <a:ext cx="1550520" cy="1161000"/>
          </a:xfrm>
          <a:prstGeom prst="rect">
            <a:avLst/>
          </a:prstGeom>
          <a:ln w="0">
            <a:noFill/>
          </a:ln>
        </p:spPr>
      </p:pic>
      <p:sp>
        <p:nvSpPr>
          <p:cNvPr id="242" name="Google Shape;88;p 9"/>
          <p:cNvSpPr/>
          <p:nvPr/>
        </p:nvSpPr>
        <p:spPr>
          <a:xfrm>
            <a:off x="7772400" y="4816440"/>
            <a:ext cx="1349640" cy="275400"/>
          </a:xfrm>
          <a:prstGeom prst="rect">
            <a:avLst/>
          </a:prstGeom>
          <a:noFill/>
          <a:ln w="0">
            <a:noFill/>
          </a:ln>
        </p:spPr>
        <p:style>
          <a:lnRef idx="0"/>
          <a:fillRef idx="0"/>
          <a:effectRef idx="0"/>
          <a:fontRef idx="minor"/>
        </p:style>
        <p:txBody>
          <a:bodyPr lIns="90000" rIns="90000" tIns="69120" bIns="69120" anchor="t">
            <a:spAutoFit/>
          </a:bodyPr>
          <a:p>
            <a:pPr>
              <a:lnSpc>
                <a:spcPct val="100000"/>
              </a:lnSpc>
              <a:tabLst>
                <a:tab algn="l" pos="0"/>
              </a:tabLst>
            </a:pPr>
            <a:r>
              <a:rPr b="1" lang="fr" sz="900" spc="-1" strike="noStrike">
                <a:solidFill>
                  <a:srgbClr val="ffffff"/>
                </a:solidFill>
                <a:latin typeface="Lato"/>
                <a:ea typeface="Lato"/>
              </a:rPr>
              <a:t>Alexandre Gazagnes</a:t>
            </a:r>
            <a:endParaRPr b="0" lang="en-US" sz="900" spc="-1" strike="noStrike">
              <a:solidFill>
                <a:srgbClr val="000000"/>
              </a:solidFill>
              <a:latin typeface="Arial"/>
            </a:endParaRPr>
          </a:p>
        </p:txBody>
      </p:sp>
      <p:sp>
        <p:nvSpPr>
          <p:cNvPr id="243" name="Google Shape;88;p 10"/>
          <p:cNvSpPr/>
          <p:nvPr/>
        </p:nvSpPr>
        <p:spPr>
          <a:xfrm>
            <a:off x="7772400" y="4816440"/>
            <a:ext cx="1349640" cy="275400"/>
          </a:xfrm>
          <a:prstGeom prst="rect">
            <a:avLst/>
          </a:prstGeom>
          <a:noFill/>
          <a:ln w="0">
            <a:noFill/>
          </a:ln>
        </p:spPr>
        <p:style>
          <a:lnRef idx="0"/>
          <a:fillRef idx="0"/>
          <a:effectRef idx="0"/>
          <a:fontRef idx="minor"/>
        </p:style>
        <p:txBody>
          <a:bodyPr lIns="90000" rIns="90000" tIns="69120" bIns="69120" anchor="t">
            <a:spAutoFit/>
          </a:bodyPr>
          <a:p>
            <a:pPr>
              <a:lnSpc>
                <a:spcPct val="100000"/>
              </a:lnSpc>
              <a:tabLst>
                <a:tab algn="l" pos="0"/>
              </a:tabLst>
            </a:pPr>
            <a:r>
              <a:rPr b="1" lang="fr" sz="900" spc="-1" strike="noStrike">
                <a:solidFill>
                  <a:srgbClr val="000000"/>
                </a:solidFill>
                <a:latin typeface="Lato"/>
                <a:ea typeface="Lato"/>
              </a:rPr>
              <a:t>Alexandre Gazagnes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729360" y="13186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Usage in the food industry</a:t>
            </a:r>
            <a:endParaRPr b="0" lang="en-US" sz="2600" spc="-1" strike="noStrike">
              <a:solidFill>
                <a:srgbClr val="000000"/>
              </a:solidFill>
              <a:latin typeface="Arial"/>
            </a:endParaRPr>
          </a:p>
        </p:txBody>
      </p:sp>
      <p:sp>
        <p:nvSpPr>
          <p:cNvPr id="245" name="PlaceHolder 2"/>
          <p:cNvSpPr>
            <a:spLocks noGrp="1"/>
          </p:cNvSpPr>
          <p:nvPr>
            <p:ph/>
          </p:nvPr>
        </p:nvSpPr>
        <p:spPr>
          <a:xfrm>
            <a:off x="729360" y="2079000"/>
            <a:ext cx="7686720" cy="2259000"/>
          </a:xfrm>
          <a:prstGeom prst="rect">
            <a:avLst/>
          </a:prstGeom>
          <a:noFill/>
          <a:ln w="0">
            <a:noFill/>
          </a:ln>
        </p:spPr>
        <p:txBody>
          <a:bodyPr lIns="91440" rIns="91440" tIns="91440" bIns="91440" anchor="t">
            <a:normAutofit/>
          </a:bodyPr>
          <a:p>
            <a:pPr indent="0">
              <a:lnSpc>
                <a:spcPct val="115000"/>
              </a:lnSpc>
              <a:buNone/>
              <a:tabLst>
                <a:tab algn="l" pos="0"/>
              </a:tabLst>
            </a:pPr>
            <a:r>
              <a:rPr b="0" lang="fr" sz="1300" spc="-1" strike="noStrike">
                <a:solidFill>
                  <a:schemeClr val="accent1"/>
                </a:solidFill>
                <a:latin typeface="Lato"/>
                <a:ea typeface="Lato"/>
              </a:rPr>
              <a:t>Here are some examples:</a:t>
            </a:r>
            <a:endParaRPr b="0" lang="en-US" sz="1300" spc="-1" strike="noStrike">
              <a:solidFill>
                <a:srgbClr val="000000"/>
              </a:solidFill>
              <a:latin typeface="Arial"/>
            </a:endParaRPr>
          </a:p>
          <a:p>
            <a:pPr marL="457200" indent="-311040">
              <a:lnSpc>
                <a:spcPct val="115000"/>
              </a:lnSpc>
              <a:spcBef>
                <a:spcPts val="1199"/>
              </a:spcBef>
              <a:buClr>
                <a:srgbClr val="595959"/>
              </a:buClr>
              <a:buFont typeface="Lato"/>
              <a:buChar char="●"/>
              <a:tabLst>
                <a:tab algn="l" pos="0"/>
              </a:tabLst>
            </a:pPr>
            <a:r>
              <a:rPr b="1" lang="fr" sz="1300" spc="-1" strike="noStrike">
                <a:solidFill>
                  <a:schemeClr val="accent1"/>
                </a:solidFill>
                <a:latin typeface="Lato"/>
                <a:ea typeface="Lato"/>
              </a:rPr>
              <a:t>Recipe generation:</a:t>
            </a:r>
            <a:r>
              <a:rPr b="0" lang="fr" sz="1300" spc="-1" strike="noStrike">
                <a:solidFill>
                  <a:schemeClr val="accent1"/>
                </a:solidFill>
                <a:latin typeface="Lato"/>
                <a:ea typeface="Lato"/>
              </a:rPr>
              <a:t> Generate new recipes based on a given set of ingredients or dietary restrictions.</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1" lang="fr" sz="1300" spc="-1" strike="noStrike">
                <a:solidFill>
                  <a:schemeClr val="accent1"/>
                </a:solidFill>
                <a:latin typeface="Lato"/>
                <a:ea typeface="Lato"/>
              </a:rPr>
              <a:t>Nutritional analysis:</a:t>
            </a:r>
            <a:r>
              <a:rPr b="0" lang="fr" sz="1300" spc="-1" strike="noStrike">
                <a:solidFill>
                  <a:schemeClr val="accent1"/>
                </a:solidFill>
                <a:latin typeface="Lato"/>
                <a:ea typeface="Lato"/>
              </a:rPr>
              <a:t> Extract nutritional information from food labels or recipes, making it easier for consumers to track their intake or for companies to comply with regulatory requirements.</a:t>
            </a:r>
            <a:endParaRPr b="0" lang="en-US" sz="1300" spc="-1" strike="noStrike">
              <a:solidFill>
                <a:srgbClr val="000000"/>
              </a:solidFill>
              <a:latin typeface="Arial"/>
            </a:endParaRPr>
          </a:p>
          <a:p>
            <a:pPr marL="457200" indent="-311040">
              <a:lnSpc>
                <a:spcPct val="115000"/>
              </a:lnSpc>
              <a:buClr>
                <a:srgbClr val="595959"/>
              </a:buClr>
              <a:buFont typeface="Lato"/>
              <a:buChar char="●"/>
              <a:tabLst>
                <a:tab algn="l" pos="0"/>
              </a:tabLst>
            </a:pPr>
            <a:r>
              <a:rPr b="1" lang="fr" sz="1300" spc="-1" strike="noStrike">
                <a:solidFill>
                  <a:schemeClr val="accent1"/>
                </a:solidFill>
                <a:latin typeface="Lato"/>
                <a:ea typeface="Lato"/>
              </a:rPr>
              <a:t>Food safety monitoring</a:t>
            </a:r>
            <a:r>
              <a:rPr b="0" lang="fr" sz="1300" spc="-1" strike="noStrike">
                <a:solidFill>
                  <a:schemeClr val="accent1"/>
                </a:solidFill>
                <a:latin typeface="Lato"/>
                <a:ea typeface="Lato"/>
              </a:rPr>
              <a:t>: Analyze social media posts or news articles for mentions of food safety incidents or outbreaks, allowing companies to identify and address potential issues more quickly.</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Back vs Front ?</a:t>
            </a:r>
            <a:endParaRPr b="0" lang="en-US" sz="2600" spc="-1" strike="noStrike">
              <a:solidFill>
                <a:srgbClr val="000000"/>
              </a:solidFill>
              <a:latin typeface="Arial"/>
            </a:endParaRPr>
          </a:p>
        </p:txBody>
      </p:sp>
      <p:pic>
        <p:nvPicPr>
          <p:cNvPr id="175" name="" descr=""/>
          <p:cNvPicPr/>
          <p:nvPr/>
        </p:nvPicPr>
        <p:blipFill>
          <a:blip r:embed="rId1"/>
          <a:stretch/>
        </p:blipFill>
        <p:spPr>
          <a:xfrm>
            <a:off x="7591680" y="0"/>
            <a:ext cx="1550520" cy="1161000"/>
          </a:xfrm>
          <a:prstGeom prst="rect">
            <a:avLst/>
          </a:prstGeom>
          <a:ln w="0">
            <a:noFill/>
          </a:ln>
        </p:spPr>
      </p:pic>
      <p:pic>
        <p:nvPicPr>
          <p:cNvPr id="176" name="" descr=""/>
          <p:cNvPicPr/>
          <p:nvPr/>
        </p:nvPicPr>
        <p:blipFill>
          <a:blip r:embed="rId2"/>
          <a:stretch/>
        </p:blipFill>
        <p:spPr>
          <a:xfrm>
            <a:off x="2057400" y="1038960"/>
            <a:ext cx="5765760" cy="40046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What is Back-End / API ?</a:t>
            </a:r>
            <a:endParaRPr b="0" lang="en-US" sz="2600" spc="-1" strike="noStrike">
              <a:solidFill>
                <a:srgbClr val="000000"/>
              </a:solidFill>
              <a:latin typeface="Arial"/>
            </a:endParaRPr>
          </a:p>
        </p:txBody>
      </p:sp>
      <p:pic>
        <p:nvPicPr>
          <p:cNvPr id="178" name="" descr=""/>
          <p:cNvPicPr/>
          <p:nvPr/>
        </p:nvPicPr>
        <p:blipFill>
          <a:blip r:embed="rId1"/>
          <a:stretch/>
        </p:blipFill>
        <p:spPr>
          <a:xfrm>
            <a:off x="1143000" y="1600200"/>
            <a:ext cx="6400440" cy="3305520"/>
          </a:xfrm>
          <a:prstGeom prst="rect">
            <a:avLst/>
          </a:prstGeom>
          <a:ln w="0">
            <a:noFill/>
          </a:ln>
        </p:spPr>
      </p:pic>
      <p:pic>
        <p:nvPicPr>
          <p:cNvPr id="179"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Fast API </a:t>
            </a:r>
            <a:endParaRPr b="0" lang="en-US" sz="2600" spc="-1" strike="noStrike">
              <a:solidFill>
                <a:srgbClr val="000000"/>
              </a:solidFill>
              <a:latin typeface="Arial"/>
            </a:endParaRPr>
          </a:p>
        </p:txBody>
      </p:sp>
      <p:pic>
        <p:nvPicPr>
          <p:cNvPr id="181" name="" descr=""/>
          <p:cNvPicPr/>
          <p:nvPr/>
        </p:nvPicPr>
        <p:blipFill>
          <a:blip r:embed="rId1"/>
          <a:stretch/>
        </p:blipFill>
        <p:spPr>
          <a:xfrm>
            <a:off x="1143000" y="1371600"/>
            <a:ext cx="6857640" cy="3318840"/>
          </a:xfrm>
          <a:prstGeom prst="rect">
            <a:avLst/>
          </a:prstGeom>
          <a:ln w="0">
            <a:noFill/>
          </a:ln>
        </p:spPr>
      </p:pic>
      <p:pic>
        <p:nvPicPr>
          <p:cNvPr id="182"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What is Front End</a:t>
            </a:r>
            <a:endParaRPr b="0" lang="en-US" sz="2600" spc="-1" strike="noStrike">
              <a:solidFill>
                <a:srgbClr val="000000"/>
              </a:solidFill>
              <a:latin typeface="Arial"/>
            </a:endParaRPr>
          </a:p>
        </p:txBody>
      </p:sp>
      <p:pic>
        <p:nvPicPr>
          <p:cNvPr id="184" name="" descr=""/>
          <p:cNvPicPr/>
          <p:nvPr/>
        </p:nvPicPr>
        <p:blipFill>
          <a:blip r:embed="rId1"/>
          <a:stretch/>
        </p:blipFill>
        <p:spPr>
          <a:xfrm>
            <a:off x="1828800" y="1382760"/>
            <a:ext cx="5486040" cy="3417480"/>
          </a:xfrm>
          <a:prstGeom prst="rect">
            <a:avLst/>
          </a:prstGeom>
          <a:ln w="0">
            <a:noFill/>
          </a:ln>
        </p:spPr>
      </p:pic>
      <p:pic>
        <p:nvPicPr>
          <p:cNvPr id="185"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Streamlit</a:t>
            </a:r>
            <a:endParaRPr b="0" lang="en-US" sz="2600" spc="-1" strike="noStrike">
              <a:solidFill>
                <a:srgbClr val="000000"/>
              </a:solidFill>
              <a:latin typeface="Arial"/>
            </a:endParaRPr>
          </a:p>
        </p:txBody>
      </p:sp>
      <p:pic>
        <p:nvPicPr>
          <p:cNvPr id="187" name="" descr=""/>
          <p:cNvPicPr/>
          <p:nvPr/>
        </p:nvPicPr>
        <p:blipFill>
          <a:blip r:embed="rId1"/>
          <a:stretch/>
        </p:blipFill>
        <p:spPr>
          <a:xfrm>
            <a:off x="1828800" y="1540080"/>
            <a:ext cx="5541840" cy="3260160"/>
          </a:xfrm>
          <a:prstGeom prst="rect">
            <a:avLst/>
          </a:prstGeom>
          <a:ln w="0">
            <a:noFill/>
          </a:ln>
        </p:spPr>
      </p:pic>
      <p:pic>
        <p:nvPicPr>
          <p:cNvPr id="188"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42520" y="609480"/>
            <a:ext cx="7686720" cy="533160"/>
          </a:xfrm>
          <a:prstGeom prst="rect">
            <a:avLst/>
          </a:prstGeom>
          <a:noFill/>
          <a:ln w="0">
            <a:noFill/>
          </a:ln>
        </p:spPr>
        <p:txBody>
          <a:bodyPr lIns="91440" rIns="91440" tIns="91440" bIns="91440" anchor="t">
            <a:normAutofit fontScale="93333"/>
          </a:bodyPr>
          <a:p>
            <a:pPr indent="0">
              <a:lnSpc>
                <a:spcPct val="100000"/>
              </a:lnSpc>
              <a:buNone/>
              <a:tabLst>
                <a:tab algn="l" pos="0"/>
              </a:tabLst>
            </a:pPr>
            <a:r>
              <a:rPr b="1" lang="fr" sz="2600" spc="-1" strike="noStrike">
                <a:solidFill>
                  <a:schemeClr val="dk2"/>
                </a:solidFill>
                <a:latin typeface="Raleway"/>
                <a:ea typeface="Raleway"/>
              </a:rPr>
              <a:t>Streamlit</a:t>
            </a:r>
            <a:endParaRPr b="0" lang="en-US" sz="2600" spc="-1" strike="noStrike">
              <a:solidFill>
                <a:srgbClr val="000000"/>
              </a:solidFill>
              <a:latin typeface="Arial"/>
            </a:endParaRPr>
          </a:p>
        </p:txBody>
      </p:sp>
      <p:pic>
        <p:nvPicPr>
          <p:cNvPr id="190" name="" descr=""/>
          <p:cNvPicPr/>
          <p:nvPr/>
        </p:nvPicPr>
        <p:blipFill>
          <a:blip r:embed="rId1"/>
          <a:stretch/>
        </p:blipFill>
        <p:spPr>
          <a:xfrm>
            <a:off x="1828800" y="1540080"/>
            <a:ext cx="5541840" cy="3260160"/>
          </a:xfrm>
          <a:prstGeom prst="rect">
            <a:avLst/>
          </a:prstGeom>
          <a:ln w="0">
            <a:noFill/>
          </a:ln>
        </p:spPr>
      </p:pic>
      <p:pic>
        <p:nvPicPr>
          <p:cNvPr id="191" name="" descr=""/>
          <p:cNvPicPr/>
          <p:nvPr/>
        </p:nvPicPr>
        <p:blipFill>
          <a:blip r:embed="rId2"/>
          <a:stretch/>
        </p:blipFill>
        <p:spPr>
          <a:xfrm>
            <a:off x="7591680" y="0"/>
            <a:ext cx="1550520" cy="1161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95</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2024-04-16T14:46:36Z</dcterms:modified>
  <cp:revision>70</cp:revision>
  <dc:subject/>
  <dc:title/>
</cp:coreProperties>
</file>

<file path=docProps/custom.xml><?xml version="1.0" encoding="utf-8"?>
<Properties xmlns="http://schemas.openxmlformats.org/officeDocument/2006/custom-properties" xmlns:vt="http://schemas.openxmlformats.org/officeDocument/2006/docPropsVTypes"/>
</file>